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68"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Arimo" panose="020B0604020202020204" charset="0"/>
      <p:regular r:id="rId13"/>
    </p:embeddedFont>
    <p:embeddedFont>
      <p:font typeface="Calibri" panose="020F0502020204030204" pitchFamily="34" charset="0"/>
      <p:regular r:id="rId14"/>
      <p:bold r:id="rId15"/>
      <p:italic r:id="rId16"/>
      <p:boldItalic r:id="rId17"/>
    </p:embeddedFont>
    <p:embeddedFont>
      <p:font typeface="Garet 1" panose="020B0604020202020204" charset="0"/>
      <p:regular r:id="rId18"/>
    </p:embeddedFont>
    <p:embeddedFont>
      <p:font typeface="Garet 2" panose="020B0604020202020204" charset="0"/>
      <p:regular r:id="rId19"/>
    </p:embeddedFont>
    <p:embeddedFont>
      <p:font typeface="Garet 2 Bold" panose="020B0604020202020204" charset="0"/>
      <p:regular r:id="rId20"/>
    </p:embeddedFont>
    <p:embeddedFont>
      <p:font typeface="Garet ExtraBold" panose="020B0604020202020204" charset="0"/>
      <p:regular r:id="rId21"/>
    </p:embeddedFont>
    <p:embeddedFont>
      <p:font typeface="Josefin Sans" pitchFamily="2" charset="0"/>
      <p:regular r:id="rId22"/>
    </p:embeddedFont>
    <p:embeddedFont>
      <p:font typeface="Marcellus" panose="020B0604020202020204" charset="0"/>
      <p:regular r:id="rId23"/>
    </p:embeddedFont>
    <p:embeddedFont>
      <p:font typeface="Muli Heavy" panose="020B0604020202020204" charset="0"/>
      <p:regular r:id="rId24"/>
    </p:embeddedFont>
    <p:embeddedFont>
      <p:font typeface="Roboto Mono" panose="00000009000000000000" pitchFamily="49" charset="0"/>
      <p:regular r:id="rId25"/>
    </p:embeddedFont>
    <p:embeddedFont>
      <p:font typeface="Roboto Mono Bold" panose="00000009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83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3082_a1HpDwhttps://www.sciencedirect.com/science/article/pii/S1877050919311378https://www.espressif.com/en/products/socs/esp32"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gif"/><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2.xml.rels><?xml version="1.0" encoding="UTF-8" standalone="yes"?>
<Relationships xmlns="http://schemas.openxmlformats.org/package/2006/relationships"><Relationship Id="rId13" Type="http://schemas.openxmlformats.org/officeDocument/2006/relationships/image" Target="../media/image13.sv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svg"/><Relationship Id="rId21"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5" Type="http://schemas.openxmlformats.org/officeDocument/2006/relationships/image" Target="../media/image25.svg"/><Relationship Id="rId33" Type="http://schemas.openxmlformats.org/officeDocument/2006/relationships/image" Target="../media/image33.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image" Target="../media/image24.png"/><Relationship Id="rId32" Type="http://schemas.openxmlformats.org/officeDocument/2006/relationships/image" Target="../media/image32.png"/><Relationship Id="rId5" Type="http://schemas.openxmlformats.org/officeDocument/2006/relationships/image" Target="../media/image5.svg"/><Relationship Id="rId15" Type="http://schemas.openxmlformats.org/officeDocument/2006/relationships/image" Target="../media/image15.svg"/><Relationship Id="rId23" Type="http://schemas.openxmlformats.org/officeDocument/2006/relationships/image" Target="../media/image23.sv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svg"/><Relationship Id="rId31" Type="http://schemas.openxmlformats.org/officeDocument/2006/relationships/image" Target="../media/image31.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svg"/><Relationship Id="rId30" Type="http://schemas.openxmlformats.org/officeDocument/2006/relationships/image" Target="../media/image30.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4.gif"/><Relationship Id="rId5" Type="http://schemas.openxmlformats.org/officeDocument/2006/relationships/image" Target="../media/image40.png"/><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B3AF"/>
        </a:solidFill>
        <a:effectLst/>
      </p:bgPr>
    </p:bg>
    <p:spTree>
      <p:nvGrpSpPr>
        <p:cNvPr id="1" name=""/>
        <p:cNvGrpSpPr/>
        <p:nvPr/>
      </p:nvGrpSpPr>
      <p:grpSpPr>
        <a:xfrm>
          <a:off x="0" y="0"/>
          <a:ext cx="0" cy="0"/>
          <a:chOff x="0" y="0"/>
          <a:chExt cx="0" cy="0"/>
        </a:xfrm>
      </p:grpSpPr>
      <p:sp>
        <p:nvSpPr>
          <p:cNvPr id="2" name="Freeform 2"/>
          <p:cNvSpPr/>
          <p:nvPr/>
        </p:nvSpPr>
        <p:spPr>
          <a:xfrm>
            <a:off x="0" y="-669893"/>
            <a:ext cx="19478922" cy="10956893"/>
          </a:xfrm>
          <a:custGeom>
            <a:avLst/>
            <a:gdLst/>
            <a:ahLst/>
            <a:cxnLst/>
            <a:rect l="l" t="t" r="r" b="b"/>
            <a:pathLst>
              <a:path w="19478922" h="10956893">
                <a:moveTo>
                  <a:pt x="0" y="0"/>
                </a:moveTo>
                <a:lnTo>
                  <a:pt x="19478922" y="0"/>
                </a:lnTo>
                <a:lnTo>
                  <a:pt x="19478922" y="10956893"/>
                </a:lnTo>
                <a:lnTo>
                  <a:pt x="0" y="10956893"/>
                </a:lnTo>
                <a:lnTo>
                  <a:pt x="0" y="0"/>
                </a:lnTo>
                <a:close/>
              </a:path>
            </a:pathLst>
          </a:custGeom>
          <a:blipFill>
            <a:blip r:embed="rId2"/>
            <a:stretch>
              <a:fillRect l="-13202" r="-13202"/>
            </a:stretch>
          </a:blipFill>
        </p:spPr>
      </p:sp>
      <p:grpSp>
        <p:nvGrpSpPr>
          <p:cNvPr id="3" name="Group 3"/>
          <p:cNvGrpSpPr/>
          <p:nvPr/>
        </p:nvGrpSpPr>
        <p:grpSpPr>
          <a:xfrm>
            <a:off x="0" y="8158443"/>
            <a:ext cx="18288000" cy="2128557"/>
            <a:chOff x="0" y="0"/>
            <a:chExt cx="4816593" cy="560608"/>
          </a:xfrm>
        </p:grpSpPr>
        <p:sp>
          <p:nvSpPr>
            <p:cNvPr id="4" name="Freeform 4"/>
            <p:cNvSpPr/>
            <p:nvPr/>
          </p:nvSpPr>
          <p:spPr>
            <a:xfrm>
              <a:off x="0" y="0"/>
              <a:ext cx="4816592" cy="560608"/>
            </a:xfrm>
            <a:custGeom>
              <a:avLst/>
              <a:gdLst/>
              <a:ahLst/>
              <a:cxnLst/>
              <a:rect l="l" t="t" r="r" b="b"/>
              <a:pathLst>
                <a:path w="4816592" h="560608">
                  <a:moveTo>
                    <a:pt x="0" y="0"/>
                  </a:moveTo>
                  <a:lnTo>
                    <a:pt x="4816592" y="0"/>
                  </a:lnTo>
                  <a:lnTo>
                    <a:pt x="4816592" y="560608"/>
                  </a:lnTo>
                  <a:lnTo>
                    <a:pt x="0" y="560608"/>
                  </a:lnTo>
                  <a:close/>
                </a:path>
              </a:pathLst>
            </a:custGeom>
            <a:solidFill>
              <a:srgbClr val="000000"/>
            </a:solidFill>
          </p:spPr>
        </p:sp>
        <p:sp>
          <p:nvSpPr>
            <p:cNvPr id="5" name="TextBox 5"/>
            <p:cNvSpPr txBox="1"/>
            <p:nvPr/>
          </p:nvSpPr>
          <p:spPr>
            <a:xfrm>
              <a:off x="0" y="-38100"/>
              <a:ext cx="4816593" cy="598708"/>
            </a:xfrm>
            <a:prstGeom prst="rect">
              <a:avLst/>
            </a:prstGeom>
          </p:spPr>
          <p:txBody>
            <a:bodyPr lIns="50800" tIns="50800" rIns="50800" bIns="50800" rtlCol="0" anchor="ctr"/>
            <a:lstStyle/>
            <a:p>
              <a:pPr algn="ctr">
                <a:lnSpc>
                  <a:spcPts val="3118"/>
                </a:lnSpc>
              </a:pPr>
              <a:endParaRPr/>
            </a:p>
          </p:txBody>
        </p:sp>
      </p:grpSp>
      <p:grpSp>
        <p:nvGrpSpPr>
          <p:cNvPr id="6" name="Group 6"/>
          <p:cNvGrpSpPr/>
          <p:nvPr/>
        </p:nvGrpSpPr>
        <p:grpSpPr>
          <a:xfrm rot="5400000">
            <a:off x="7567979" y="-2424479"/>
            <a:ext cx="3152042" cy="18288000"/>
            <a:chOff x="0" y="0"/>
            <a:chExt cx="27630233" cy="160309302"/>
          </a:xfrm>
        </p:grpSpPr>
        <p:sp>
          <p:nvSpPr>
            <p:cNvPr id="7" name="Freeform 7"/>
            <p:cNvSpPr/>
            <p:nvPr/>
          </p:nvSpPr>
          <p:spPr>
            <a:xfrm>
              <a:off x="0" y="0"/>
              <a:ext cx="27630211" cy="160309309"/>
            </a:xfrm>
            <a:custGeom>
              <a:avLst/>
              <a:gdLst/>
              <a:ahLst/>
              <a:cxnLst/>
              <a:rect l="l" t="t" r="r" b="b"/>
              <a:pathLst>
                <a:path w="27630211" h="160309309">
                  <a:moveTo>
                    <a:pt x="0" y="0"/>
                  </a:moveTo>
                  <a:lnTo>
                    <a:pt x="27630211" y="0"/>
                  </a:lnTo>
                  <a:lnTo>
                    <a:pt x="27630211" y="160309309"/>
                  </a:lnTo>
                  <a:lnTo>
                    <a:pt x="0" y="160309309"/>
                  </a:lnTo>
                  <a:close/>
                </a:path>
              </a:pathLst>
            </a:custGeom>
            <a:gradFill rotWithShape="1">
              <a:gsLst>
                <a:gs pos="0">
                  <a:srgbClr val="000000">
                    <a:alpha val="100000"/>
                  </a:srgbClr>
                </a:gs>
                <a:gs pos="50000">
                  <a:srgbClr val="000000">
                    <a:alpha val="64000"/>
                  </a:srgbClr>
                </a:gs>
                <a:gs pos="100000">
                  <a:srgbClr val="000000">
                    <a:alpha val="0"/>
                  </a:srgbClr>
                </a:gs>
              </a:gsLst>
              <a:lin ang="10800000"/>
            </a:gradFill>
          </p:spPr>
        </p:sp>
      </p:grpSp>
      <p:sp>
        <p:nvSpPr>
          <p:cNvPr id="8" name="TextBox 8"/>
          <p:cNvSpPr txBox="1"/>
          <p:nvPr/>
        </p:nvSpPr>
        <p:spPr>
          <a:xfrm>
            <a:off x="0" y="8215593"/>
            <a:ext cx="18167103" cy="2843269"/>
          </a:xfrm>
          <a:prstGeom prst="rect">
            <a:avLst/>
          </a:prstGeom>
        </p:spPr>
        <p:txBody>
          <a:bodyPr lIns="0" tIns="0" rIns="0" bIns="0" rtlCol="0" anchor="t">
            <a:spAutoFit/>
          </a:bodyPr>
          <a:lstStyle/>
          <a:p>
            <a:pPr algn="ctr">
              <a:lnSpc>
                <a:spcPts val="7439"/>
              </a:lnSpc>
            </a:pPr>
            <a:r>
              <a:rPr lang="en-US" sz="6762">
                <a:solidFill>
                  <a:srgbClr val="FFFFFF"/>
                </a:solidFill>
                <a:latin typeface="Muli Heavy"/>
              </a:rPr>
              <a:t>Smart Security System Using Motion Sensor and ESP32</a:t>
            </a:r>
          </a:p>
          <a:p>
            <a:pPr algn="ctr">
              <a:lnSpc>
                <a:spcPts val="7439"/>
              </a:lnSpc>
            </a:pPr>
            <a:endParaRPr lang="en-US" sz="6762">
              <a:solidFill>
                <a:srgbClr val="FFFFFF"/>
              </a:solidFill>
              <a:latin typeface="Muli Heav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35335" y="1563758"/>
            <a:ext cx="5772454" cy="1001965"/>
          </a:xfrm>
          <a:prstGeom prst="rect">
            <a:avLst/>
          </a:prstGeom>
        </p:spPr>
        <p:txBody>
          <a:bodyPr lIns="0" tIns="0" rIns="0" bIns="0" rtlCol="0" anchor="t">
            <a:spAutoFit/>
          </a:bodyPr>
          <a:lstStyle/>
          <a:p>
            <a:pPr algn="ctr">
              <a:lnSpc>
                <a:spcPts val="8298"/>
              </a:lnSpc>
              <a:spcBef>
                <a:spcPct val="0"/>
              </a:spcBef>
            </a:pPr>
            <a:r>
              <a:rPr lang="en-US" sz="5927" spc="-59">
                <a:solidFill>
                  <a:srgbClr val="293354"/>
                </a:solidFill>
                <a:latin typeface="Roboto Mono Bold"/>
              </a:rPr>
              <a:t>REFERENCE</a:t>
            </a:r>
          </a:p>
        </p:txBody>
      </p:sp>
      <p:sp>
        <p:nvSpPr>
          <p:cNvPr id="3" name="TextBox 3"/>
          <p:cNvSpPr txBox="1"/>
          <p:nvPr/>
        </p:nvSpPr>
        <p:spPr>
          <a:xfrm>
            <a:off x="1028700" y="3488637"/>
            <a:ext cx="16818429" cy="2426335"/>
          </a:xfrm>
          <a:prstGeom prst="rect">
            <a:avLst/>
          </a:prstGeom>
        </p:spPr>
        <p:txBody>
          <a:bodyPr lIns="0" tIns="0" rIns="0" bIns="0" rtlCol="0" anchor="t">
            <a:spAutoFit/>
          </a:bodyPr>
          <a:lstStyle/>
          <a:p>
            <a:pPr algn="l">
              <a:lnSpc>
                <a:spcPts val="6439"/>
              </a:lnSpc>
            </a:pPr>
            <a:r>
              <a:rPr lang="en-US" sz="4599" u="sng">
                <a:solidFill>
                  <a:srgbClr val="293354"/>
                </a:solidFill>
                <a:latin typeface="Arimo"/>
                <a:hlinkClick r:id="rId2" tooltip="https://www.youtube.com/watch?v=3082_a1HpDwhttps://www.sciencedirect.com/science/article/pii/S1877050919311378https://www.espressif.com/en/products/socs/esp32"/>
              </a:rPr>
              <a:t>https://www.youtube.com/watch?v=3082_a1HpDw https://www.sciencedirect.com/science/article/pii/S1877050919311378 https://www.espressif.com/en/products/socs/esp32 </a:t>
            </a:r>
          </a:p>
        </p:txBody>
      </p:sp>
      <p:grpSp>
        <p:nvGrpSpPr>
          <p:cNvPr id="4" name="Group 4"/>
          <p:cNvGrpSpPr/>
          <p:nvPr/>
        </p:nvGrpSpPr>
        <p:grpSpPr>
          <a:xfrm>
            <a:off x="3780736" y="7830008"/>
            <a:ext cx="2100638" cy="210063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6" name="Group 6"/>
          <p:cNvGrpSpPr/>
          <p:nvPr/>
        </p:nvGrpSpPr>
        <p:grpSpPr>
          <a:xfrm>
            <a:off x="12182660" y="-2589408"/>
            <a:ext cx="3453688" cy="345368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8" name="Group 8"/>
          <p:cNvGrpSpPr/>
          <p:nvPr/>
        </p:nvGrpSpPr>
        <p:grpSpPr>
          <a:xfrm>
            <a:off x="12364101" y="8278640"/>
            <a:ext cx="3453688" cy="345368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0" name="Group 10"/>
          <p:cNvGrpSpPr/>
          <p:nvPr/>
        </p:nvGrpSpPr>
        <p:grpSpPr>
          <a:xfrm>
            <a:off x="12001219" y="8154562"/>
            <a:ext cx="725764" cy="72576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2" name="Group 12"/>
          <p:cNvGrpSpPr/>
          <p:nvPr/>
        </p:nvGrpSpPr>
        <p:grpSpPr>
          <a:xfrm>
            <a:off x="3054972" y="9204881"/>
            <a:ext cx="725764" cy="72576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4" name="Group 14"/>
          <p:cNvGrpSpPr/>
          <p:nvPr/>
        </p:nvGrpSpPr>
        <p:grpSpPr>
          <a:xfrm>
            <a:off x="15273466" y="377000"/>
            <a:ext cx="725764" cy="72576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9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757522" y="7708935"/>
            <a:ext cx="837747" cy="981277"/>
          </a:xfrm>
          <a:prstGeom prst="rect">
            <a:avLst/>
          </a:prstGeom>
        </p:spPr>
      </p:pic>
      <p:sp>
        <p:nvSpPr>
          <p:cNvPr id="3" name="Freeform 3"/>
          <p:cNvSpPr/>
          <p:nvPr/>
        </p:nvSpPr>
        <p:spPr>
          <a:xfrm>
            <a:off x="1419818" y="4530881"/>
            <a:ext cx="2097497" cy="2266450"/>
          </a:xfrm>
          <a:custGeom>
            <a:avLst/>
            <a:gdLst/>
            <a:ahLst/>
            <a:cxnLst/>
            <a:rect l="l" t="t" r="r" b="b"/>
            <a:pathLst>
              <a:path w="2097497" h="2266450">
                <a:moveTo>
                  <a:pt x="0" y="0"/>
                </a:moveTo>
                <a:lnTo>
                  <a:pt x="2097496" y="0"/>
                </a:lnTo>
                <a:lnTo>
                  <a:pt x="2097496" y="2266450"/>
                </a:lnTo>
                <a:lnTo>
                  <a:pt x="0" y="2266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771415" y="4530881"/>
            <a:ext cx="2229363" cy="2266450"/>
          </a:xfrm>
          <a:custGeom>
            <a:avLst/>
            <a:gdLst/>
            <a:ahLst/>
            <a:cxnLst/>
            <a:rect l="l" t="t" r="r" b="b"/>
            <a:pathLst>
              <a:path w="2229363" h="2266450">
                <a:moveTo>
                  <a:pt x="0" y="0"/>
                </a:moveTo>
                <a:lnTo>
                  <a:pt x="2229363" y="0"/>
                </a:lnTo>
                <a:lnTo>
                  <a:pt x="2229363" y="2266450"/>
                </a:lnTo>
                <a:lnTo>
                  <a:pt x="0" y="22664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254878" y="4530881"/>
            <a:ext cx="2774135" cy="2266450"/>
          </a:xfrm>
          <a:custGeom>
            <a:avLst/>
            <a:gdLst/>
            <a:ahLst/>
            <a:cxnLst/>
            <a:rect l="l" t="t" r="r" b="b"/>
            <a:pathLst>
              <a:path w="2774135" h="2266450">
                <a:moveTo>
                  <a:pt x="0" y="0"/>
                </a:moveTo>
                <a:lnTo>
                  <a:pt x="2774135" y="0"/>
                </a:lnTo>
                <a:lnTo>
                  <a:pt x="2774135" y="2266450"/>
                </a:lnTo>
                <a:lnTo>
                  <a:pt x="0" y="2266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766577" y="4530881"/>
            <a:ext cx="2425190" cy="2266450"/>
          </a:xfrm>
          <a:custGeom>
            <a:avLst/>
            <a:gdLst/>
            <a:ahLst/>
            <a:cxnLst/>
            <a:rect l="l" t="t" r="r" b="b"/>
            <a:pathLst>
              <a:path w="2425190" h="2266450">
                <a:moveTo>
                  <a:pt x="0" y="0"/>
                </a:moveTo>
                <a:lnTo>
                  <a:pt x="2425190" y="0"/>
                </a:lnTo>
                <a:lnTo>
                  <a:pt x="2425190" y="2266450"/>
                </a:lnTo>
                <a:lnTo>
                  <a:pt x="0" y="22664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9283114" y="4530881"/>
            <a:ext cx="2229363" cy="2266450"/>
          </a:xfrm>
          <a:custGeom>
            <a:avLst/>
            <a:gdLst/>
            <a:ahLst/>
            <a:cxnLst/>
            <a:rect l="l" t="t" r="r" b="b"/>
            <a:pathLst>
              <a:path w="2229363" h="2266450">
                <a:moveTo>
                  <a:pt x="0" y="0"/>
                </a:moveTo>
                <a:lnTo>
                  <a:pt x="2229362" y="0"/>
                </a:lnTo>
                <a:lnTo>
                  <a:pt x="2229362" y="2266450"/>
                </a:lnTo>
                <a:lnTo>
                  <a:pt x="0" y="22664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4445867" y="4530881"/>
            <a:ext cx="1990355" cy="2266450"/>
          </a:xfrm>
          <a:custGeom>
            <a:avLst/>
            <a:gdLst/>
            <a:ahLst/>
            <a:cxnLst/>
            <a:rect l="l" t="t" r="r" b="b"/>
            <a:pathLst>
              <a:path w="1990355" h="2266450">
                <a:moveTo>
                  <a:pt x="0" y="0"/>
                </a:moveTo>
                <a:lnTo>
                  <a:pt x="1990356" y="0"/>
                </a:lnTo>
                <a:lnTo>
                  <a:pt x="1990356" y="2266450"/>
                </a:lnTo>
                <a:lnTo>
                  <a:pt x="0" y="22664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9" name="Group 9"/>
          <p:cNvGrpSpPr/>
          <p:nvPr/>
        </p:nvGrpSpPr>
        <p:grpSpPr>
          <a:xfrm>
            <a:off x="7105908" y="8690212"/>
            <a:ext cx="2481928" cy="248192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93354"/>
            </a:solidFill>
          </p:spPr>
        </p:sp>
      </p:grpSp>
      <p:grpSp>
        <p:nvGrpSpPr>
          <p:cNvPr id="11" name="Group 11"/>
          <p:cNvGrpSpPr/>
          <p:nvPr/>
        </p:nvGrpSpPr>
        <p:grpSpPr>
          <a:xfrm>
            <a:off x="2698687" y="1794021"/>
            <a:ext cx="2481928" cy="248192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93354"/>
            </a:solidFill>
          </p:spPr>
        </p:sp>
      </p:grpSp>
      <p:grpSp>
        <p:nvGrpSpPr>
          <p:cNvPr id="13" name="Group 13"/>
          <p:cNvGrpSpPr/>
          <p:nvPr/>
        </p:nvGrpSpPr>
        <p:grpSpPr>
          <a:xfrm>
            <a:off x="12407240" y="-687908"/>
            <a:ext cx="2481928" cy="248192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93354"/>
            </a:solidFill>
          </p:spPr>
        </p:sp>
      </p:grpSp>
      <p:grpSp>
        <p:nvGrpSpPr>
          <p:cNvPr id="15" name="Group 15"/>
          <p:cNvGrpSpPr/>
          <p:nvPr/>
        </p:nvGrpSpPr>
        <p:grpSpPr>
          <a:xfrm>
            <a:off x="14655049" y="1447816"/>
            <a:ext cx="692411" cy="692411"/>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93354"/>
            </a:solidFill>
          </p:spPr>
        </p:sp>
      </p:grpSp>
      <p:grpSp>
        <p:nvGrpSpPr>
          <p:cNvPr id="17" name="Group 17"/>
          <p:cNvGrpSpPr/>
          <p:nvPr/>
        </p:nvGrpSpPr>
        <p:grpSpPr>
          <a:xfrm>
            <a:off x="9722963" y="8769724"/>
            <a:ext cx="692411" cy="692411"/>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93354"/>
            </a:solidFill>
          </p:spPr>
        </p:sp>
      </p:grpSp>
      <p:grpSp>
        <p:nvGrpSpPr>
          <p:cNvPr id="19" name="Group 19"/>
          <p:cNvGrpSpPr/>
          <p:nvPr/>
        </p:nvGrpSpPr>
        <p:grpSpPr>
          <a:xfrm>
            <a:off x="1688673" y="2484588"/>
            <a:ext cx="692411" cy="692411"/>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93354"/>
            </a:solidFill>
          </p:spPr>
        </p:sp>
      </p:grpSp>
      <p:sp>
        <p:nvSpPr>
          <p:cNvPr id="21" name="AutoShape 21"/>
          <p:cNvSpPr/>
          <p:nvPr/>
        </p:nvSpPr>
        <p:spPr>
          <a:xfrm>
            <a:off x="11912183" y="5262199"/>
            <a:ext cx="1066989" cy="803815"/>
          </a:xfrm>
          <a:prstGeom prst="rect">
            <a:avLst/>
          </a:prstGeom>
          <a:solidFill>
            <a:srgbClr val="FFFFFF"/>
          </a:solidFill>
        </p:spPr>
      </p:sp>
      <p:sp>
        <p:nvSpPr>
          <p:cNvPr id="22" name="TextBox 22"/>
          <p:cNvSpPr txBox="1"/>
          <p:nvPr/>
        </p:nvSpPr>
        <p:spPr>
          <a:xfrm>
            <a:off x="4193060" y="7070109"/>
            <a:ext cx="9901881" cy="596900"/>
          </a:xfrm>
          <a:prstGeom prst="rect">
            <a:avLst/>
          </a:prstGeom>
        </p:spPr>
        <p:txBody>
          <a:bodyPr lIns="0" tIns="0" rIns="0" bIns="0" rtlCol="0" anchor="t">
            <a:spAutoFit/>
          </a:bodyPr>
          <a:lstStyle/>
          <a:p>
            <a:pPr algn="ctr">
              <a:lnSpc>
                <a:spcPts val="4900"/>
              </a:lnSpc>
              <a:spcBef>
                <a:spcPct val="0"/>
              </a:spcBef>
            </a:pPr>
            <a:r>
              <a:rPr lang="en-US" sz="3500">
                <a:solidFill>
                  <a:srgbClr val="FFFFFF"/>
                </a:solidFill>
                <a:latin typeface="Garet 1"/>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2096" y="-1221881"/>
            <a:ext cx="19349900" cy="14391488"/>
          </a:xfrm>
          <a:custGeom>
            <a:avLst/>
            <a:gdLst/>
            <a:ahLst/>
            <a:cxnLst/>
            <a:rect l="l" t="t" r="r" b="b"/>
            <a:pathLst>
              <a:path w="19349900" h="14391488">
                <a:moveTo>
                  <a:pt x="0" y="0"/>
                </a:moveTo>
                <a:lnTo>
                  <a:pt x="19349901" y="0"/>
                </a:lnTo>
                <a:lnTo>
                  <a:pt x="19349901" y="14391488"/>
                </a:lnTo>
                <a:lnTo>
                  <a:pt x="0" y="14391488"/>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699349" y="7794217"/>
            <a:ext cx="2792683" cy="972330"/>
            <a:chOff x="0" y="0"/>
            <a:chExt cx="735521" cy="256087"/>
          </a:xfrm>
        </p:grpSpPr>
        <p:sp>
          <p:nvSpPr>
            <p:cNvPr id="4" name="Freeform 4"/>
            <p:cNvSpPr/>
            <p:nvPr/>
          </p:nvSpPr>
          <p:spPr>
            <a:xfrm>
              <a:off x="0" y="0"/>
              <a:ext cx="735521" cy="256087"/>
            </a:xfrm>
            <a:custGeom>
              <a:avLst/>
              <a:gdLst/>
              <a:ahLst/>
              <a:cxnLst/>
              <a:rect l="l" t="t" r="r" b="b"/>
              <a:pathLst>
                <a:path w="735521" h="256087">
                  <a:moveTo>
                    <a:pt x="128043" y="0"/>
                  </a:moveTo>
                  <a:lnTo>
                    <a:pt x="607478" y="0"/>
                  </a:lnTo>
                  <a:cubicBezTo>
                    <a:pt x="641437" y="0"/>
                    <a:pt x="674006" y="13490"/>
                    <a:pt x="698018" y="37503"/>
                  </a:cubicBezTo>
                  <a:cubicBezTo>
                    <a:pt x="722031" y="61516"/>
                    <a:pt x="735521" y="94084"/>
                    <a:pt x="735521" y="128043"/>
                  </a:cubicBezTo>
                  <a:lnTo>
                    <a:pt x="735521" y="128043"/>
                  </a:lnTo>
                  <a:cubicBezTo>
                    <a:pt x="735521" y="198760"/>
                    <a:pt x="678194" y="256087"/>
                    <a:pt x="607478" y="256087"/>
                  </a:cubicBezTo>
                  <a:lnTo>
                    <a:pt x="128043" y="256087"/>
                  </a:lnTo>
                  <a:cubicBezTo>
                    <a:pt x="57327" y="256087"/>
                    <a:pt x="0" y="198760"/>
                    <a:pt x="0" y="128043"/>
                  </a:cubicBezTo>
                  <a:lnTo>
                    <a:pt x="0" y="128043"/>
                  </a:lnTo>
                  <a:cubicBezTo>
                    <a:pt x="0" y="57327"/>
                    <a:pt x="57327" y="0"/>
                    <a:pt x="128043" y="0"/>
                  </a:cubicBezTo>
                  <a:close/>
                </a:path>
              </a:pathLst>
            </a:custGeom>
            <a:solidFill>
              <a:srgbClr val="FFFAF5"/>
            </a:solidFill>
          </p:spPr>
        </p:sp>
        <p:sp>
          <p:nvSpPr>
            <p:cNvPr id="5" name="TextBox 5"/>
            <p:cNvSpPr txBox="1"/>
            <p:nvPr/>
          </p:nvSpPr>
          <p:spPr>
            <a:xfrm>
              <a:off x="0" y="0"/>
              <a:ext cx="735521" cy="256087"/>
            </a:xfrm>
            <a:prstGeom prst="rect">
              <a:avLst/>
            </a:prstGeom>
          </p:spPr>
          <p:txBody>
            <a:bodyPr lIns="50800" tIns="50800" rIns="50800" bIns="50800" rtlCol="0" anchor="ctr"/>
            <a:lstStyle/>
            <a:p>
              <a:pPr algn="ctr">
                <a:lnSpc>
                  <a:spcPts val="2160"/>
                </a:lnSpc>
              </a:pPr>
              <a:endParaRPr/>
            </a:p>
          </p:txBody>
        </p:sp>
      </p:grpSp>
      <p:sp>
        <p:nvSpPr>
          <p:cNvPr id="6" name="Freeform 6"/>
          <p:cNvSpPr/>
          <p:nvPr/>
        </p:nvSpPr>
        <p:spPr>
          <a:xfrm>
            <a:off x="790820" y="2121347"/>
            <a:ext cx="2322827" cy="3131262"/>
          </a:xfrm>
          <a:custGeom>
            <a:avLst/>
            <a:gdLst/>
            <a:ahLst/>
            <a:cxnLst/>
            <a:rect l="l" t="t" r="r" b="b"/>
            <a:pathLst>
              <a:path w="2322827" h="3131262">
                <a:moveTo>
                  <a:pt x="0" y="0"/>
                </a:moveTo>
                <a:lnTo>
                  <a:pt x="2322827" y="0"/>
                </a:lnTo>
                <a:lnTo>
                  <a:pt x="2322827" y="3131262"/>
                </a:lnTo>
                <a:lnTo>
                  <a:pt x="0" y="3131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06310" y="5942827"/>
            <a:ext cx="2300262" cy="3100843"/>
          </a:xfrm>
          <a:custGeom>
            <a:avLst/>
            <a:gdLst/>
            <a:ahLst/>
            <a:cxnLst/>
            <a:rect l="l" t="t" r="r" b="b"/>
            <a:pathLst>
              <a:path w="2300262" h="3100843">
                <a:moveTo>
                  <a:pt x="0" y="0"/>
                </a:moveTo>
                <a:lnTo>
                  <a:pt x="2300262" y="0"/>
                </a:lnTo>
                <a:lnTo>
                  <a:pt x="2300262" y="3100843"/>
                </a:lnTo>
                <a:lnTo>
                  <a:pt x="0" y="31008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9144000" y="1953574"/>
            <a:ext cx="2405418" cy="3242598"/>
          </a:xfrm>
          <a:custGeom>
            <a:avLst/>
            <a:gdLst/>
            <a:ahLst/>
            <a:cxnLst/>
            <a:rect l="l" t="t" r="r" b="b"/>
            <a:pathLst>
              <a:path w="2405418" h="3242598">
                <a:moveTo>
                  <a:pt x="0" y="0"/>
                </a:moveTo>
                <a:lnTo>
                  <a:pt x="2405418" y="0"/>
                </a:lnTo>
                <a:lnTo>
                  <a:pt x="2405418" y="3242597"/>
                </a:lnTo>
                <a:lnTo>
                  <a:pt x="0" y="3242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843738" y="5942827"/>
            <a:ext cx="2300262" cy="3100843"/>
          </a:xfrm>
          <a:custGeom>
            <a:avLst/>
            <a:gdLst/>
            <a:ahLst/>
            <a:cxnLst/>
            <a:rect l="l" t="t" r="r" b="b"/>
            <a:pathLst>
              <a:path w="2300262" h="3100843">
                <a:moveTo>
                  <a:pt x="0" y="0"/>
                </a:moveTo>
                <a:lnTo>
                  <a:pt x="2300262" y="0"/>
                </a:lnTo>
                <a:lnTo>
                  <a:pt x="2300262" y="3100843"/>
                </a:lnTo>
                <a:lnTo>
                  <a:pt x="0" y="31008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rot="-8536943">
            <a:off x="15677393" y="7234730"/>
            <a:ext cx="2862708" cy="5388626"/>
          </a:xfrm>
          <a:custGeom>
            <a:avLst/>
            <a:gdLst/>
            <a:ahLst/>
            <a:cxnLst/>
            <a:rect l="l" t="t" r="r" b="b"/>
            <a:pathLst>
              <a:path w="2862708" h="5388626">
                <a:moveTo>
                  <a:pt x="0" y="0"/>
                </a:moveTo>
                <a:lnTo>
                  <a:pt x="2862707" y="0"/>
                </a:lnTo>
                <a:lnTo>
                  <a:pt x="2862707" y="5388626"/>
                </a:lnTo>
                <a:lnTo>
                  <a:pt x="0" y="53886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1" name="Group 11"/>
          <p:cNvGrpSpPr/>
          <p:nvPr/>
        </p:nvGrpSpPr>
        <p:grpSpPr>
          <a:xfrm>
            <a:off x="3776890" y="3555881"/>
            <a:ext cx="3086100" cy="722243"/>
            <a:chOff x="0" y="0"/>
            <a:chExt cx="812800" cy="190220"/>
          </a:xfrm>
        </p:grpSpPr>
        <p:sp>
          <p:nvSpPr>
            <p:cNvPr id="12" name="Freeform 12"/>
            <p:cNvSpPr/>
            <p:nvPr/>
          </p:nvSpPr>
          <p:spPr>
            <a:xfrm>
              <a:off x="0" y="0"/>
              <a:ext cx="812800" cy="190220"/>
            </a:xfrm>
            <a:custGeom>
              <a:avLst/>
              <a:gdLst/>
              <a:ahLst/>
              <a:cxnLst/>
              <a:rect l="l" t="t" r="r" b="b"/>
              <a:pathLst>
                <a:path w="812800" h="190220">
                  <a:moveTo>
                    <a:pt x="95110" y="0"/>
                  </a:moveTo>
                  <a:lnTo>
                    <a:pt x="717690" y="0"/>
                  </a:lnTo>
                  <a:cubicBezTo>
                    <a:pt x="742915" y="0"/>
                    <a:pt x="767106" y="10021"/>
                    <a:pt x="784943" y="27857"/>
                  </a:cubicBezTo>
                  <a:cubicBezTo>
                    <a:pt x="802779" y="45694"/>
                    <a:pt x="812800" y="69885"/>
                    <a:pt x="812800" y="95110"/>
                  </a:cubicBezTo>
                  <a:lnTo>
                    <a:pt x="812800" y="95110"/>
                  </a:lnTo>
                  <a:cubicBezTo>
                    <a:pt x="812800" y="120335"/>
                    <a:pt x="802779" y="144527"/>
                    <a:pt x="784943" y="162363"/>
                  </a:cubicBezTo>
                  <a:cubicBezTo>
                    <a:pt x="767106" y="180200"/>
                    <a:pt x="742915" y="190220"/>
                    <a:pt x="717690" y="190220"/>
                  </a:cubicBezTo>
                  <a:lnTo>
                    <a:pt x="95110" y="190220"/>
                  </a:lnTo>
                  <a:cubicBezTo>
                    <a:pt x="69885" y="190220"/>
                    <a:pt x="45694" y="180200"/>
                    <a:pt x="27857" y="162363"/>
                  </a:cubicBezTo>
                  <a:cubicBezTo>
                    <a:pt x="10021" y="144527"/>
                    <a:pt x="0" y="120335"/>
                    <a:pt x="0" y="95110"/>
                  </a:cubicBezTo>
                  <a:lnTo>
                    <a:pt x="0" y="95110"/>
                  </a:lnTo>
                  <a:cubicBezTo>
                    <a:pt x="0" y="69885"/>
                    <a:pt x="10021" y="45694"/>
                    <a:pt x="27857" y="27857"/>
                  </a:cubicBezTo>
                  <a:cubicBezTo>
                    <a:pt x="45694" y="10021"/>
                    <a:pt x="69885" y="0"/>
                    <a:pt x="95110" y="0"/>
                  </a:cubicBezTo>
                  <a:close/>
                </a:path>
              </a:pathLst>
            </a:custGeom>
            <a:solidFill>
              <a:srgbClr val="FFFAF5"/>
            </a:solidFill>
          </p:spPr>
        </p:sp>
        <p:sp>
          <p:nvSpPr>
            <p:cNvPr id="13" name="TextBox 13"/>
            <p:cNvSpPr txBox="1"/>
            <p:nvPr/>
          </p:nvSpPr>
          <p:spPr>
            <a:xfrm>
              <a:off x="0" y="0"/>
              <a:ext cx="812800" cy="190220"/>
            </a:xfrm>
            <a:prstGeom prst="rect">
              <a:avLst/>
            </a:prstGeom>
          </p:spPr>
          <p:txBody>
            <a:bodyPr lIns="50800" tIns="50800" rIns="50800" bIns="50800" rtlCol="0" anchor="ctr"/>
            <a:lstStyle/>
            <a:p>
              <a:pPr algn="ctr">
                <a:lnSpc>
                  <a:spcPts val="2160"/>
                </a:lnSpc>
              </a:pPr>
              <a:endParaRPr/>
            </a:p>
          </p:txBody>
        </p:sp>
      </p:grpSp>
      <p:sp>
        <p:nvSpPr>
          <p:cNvPr id="14" name="TextBox 14"/>
          <p:cNvSpPr txBox="1"/>
          <p:nvPr/>
        </p:nvSpPr>
        <p:spPr>
          <a:xfrm>
            <a:off x="3951890" y="3628712"/>
            <a:ext cx="2736101" cy="456792"/>
          </a:xfrm>
          <a:prstGeom prst="rect">
            <a:avLst/>
          </a:prstGeom>
        </p:spPr>
        <p:txBody>
          <a:bodyPr lIns="0" tIns="0" rIns="0" bIns="0" rtlCol="0" anchor="t">
            <a:spAutoFit/>
          </a:bodyPr>
          <a:lstStyle/>
          <a:p>
            <a:pPr algn="l">
              <a:lnSpc>
                <a:spcPts val="3919"/>
              </a:lnSpc>
            </a:pPr>
            <a:r>
              <a:rPr lang="en-US" sz="2799" dirty="0">
                <a:solidFill>
                  <a:srgbClr val="4A6474"/>
                </a:solidFill>
                <a:latin typeface="Josefin Sans"/>
              </a:rPr>
              <a:t>TANYA VERMA</a:t>
            </a:r>
          </a:p>
        </p:txBody>
      </p:sp>
      <p:sp>
        <p:nvSpPr>
          <p:cNvPr id="15" name="TextBox 15"/>
          <p:cNvSpPr txBox="1"/>
          <p:nvPr/>
        </p:nvSpPr>
        <p:spPr>
          <a:xfrm>
            <a:off x="3951890" y="7744442"/>
            <a:ext cx="2891849" cy="956929"/>
          </a:xfrm>
          <a:prstGeom prst="rect">
            <a:avLst/>
          </a:prstGeom>
        </p:spPr>
        <p:txBody>
          <a:bodyPr lIns="0" tIns="0" rIns="0" bIns="0" rtlCol="0" anchor="t">
            <a:spAutoFit/>
          </a:bodyPr>
          <a:lstStyle/>
          <a:p>
            <a:pPr algn="l">
              <a:lnSpc>
                <a:spcPts val="3919"/>
              </a:lnSpc>
            </a:pPr>
            <a:r>
              <a:rPr lang="en-US" sz="2799" dirty="0">
                <a:solidFill>
                  <a:srgbClr val="4A6474"/>
                </a:solidFill>
                <a:latin typeface="Josefin Sans"/>
              </a:rPr>
              <a:t>CHANCHATI VARSHA</a:t>
            </a:r>
          </a:p>
        </p:txBody>
      </p:sp>
      <p:sp>
        <p:nvSpPr>
          <p:cNvPr id="16" name="Freeform 16"/>
          <p:cNvSpPr/>
          <p:nvPr/>
        </p:nvSpPr>
        <p:spPr>
          <a:xfrm rot="9836000" flipH="1">
            <a:off x="14483789" y="-1525948"/>
            <a:ext cx="5354976" cy="5321507"/>
          </a:xfrm>
          <a:custGeom>
            <a:avLst/>
            <a:gdLst/>
            <a:ahLst/>
            <a:cxnLst/>
            <a:rect l="l" t="t" r="r" b="b"/>
            <a:pathLst>
              <a:path w="5354976" h="5321507">
                <a:moveTo>
                  <a:pt x="5354975" y="0"/>
                </a:moveTo>
                <a:lnTo>
                  <a:pt x="0" y="0"/>
                </a:lnTo>
                <a:lnTo>
                  <a:pt x="0" y="5321507"/>
                </a:lnTo>
                <a:lnTo>
                  <a:pt x="5354975" y="5321507"/>
                </a:lnTo>
                <a:lnTo>
                  <a:pt x="5354975"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rot="2960264">
            <a:off x="4208856" y="5556984"/>
            <a:ext cx="362536" cy="927418"/>
          </a:xfrm>
          <a:custGeom>
            <a:avLst/>
            <a:gdLst/>
            <a:ahLst/>
            <a:cxnLst/>
            <a:rect l="l" t="t" r="r" b="b"/>
            <a:pathLst>
              <a:path w="362536" h="927418">
                <a:moveTo>
                  <a:pt x="0" y="0"/>
                </a:moveTo>
                <a:lnTo>
                  <a:pt x="362536" y="0"/>
                </a:lnTo>
                <a:lnTo>
                  <a:pt x="362536" y="927418"/>
                </a:lnTo>
                <a:lnTo>
                  <a:pt x="0" y="92741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rot="1111247">
            <a:off x="3796387" y="5615712"/>
            <a:ext cx="645975" cy="716303"/>
          </a:xfrm>
          <a:custGeom>
            <a:avLst/>
            <a:gdLst/>
            <a:ahLst/>
            <a:cxnLst/>
            <a:rect l="l" t="t" r="r" b="b"/>
            <a:pathLst>
              <a:path w="645975" h="716303">
                <a:moveTo>
                  <a:pt x="0" y="0"/>
                </a:moveTo>
                <a:lnTo>
                  <a:pt x="645975" y="0"/>
                </a:lnTo>
                <a:lnTo>
                  <a:pt x="645975" y="716303"/>
                </a:lnTo>
                <a:lnTo>
                  <a:pt x="0" y="71630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rot="1269305" flipV="1">
            <a:off x="13542119" y="2538609"/>
            <a:ext cx="619747" cy="687219"/>
          </a:xfrm>
          <a:custGeom>
            <a:avLst/>
            <a:gdLst/>
            <a:ahLst/>
            <a:cxnLst/>
            <a:rect l="l" t="t" r="r" b="b"/>
            <a:pathLst>
              <a:path w="619747" h="687219">
                <a:moveTo>
                  <a:pt x="0" y="687220"/>
                </a:moveTo>
                <a:lnTo>
                  <a:pt x="619747" y="687220"/>
                </a:lnTo>
                <a:lnTo>
                  <a:pt x="619747" y="0"/>
                </a:lnTo>
                <a:lnTo>
                  <a:pt x="0" y="0"/>
                </a:lnTo>
                <a:lnTo>
                  <a:pt x="0" y="68722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0" name="Freeform 20"/>
          <p:cNvSpPr/>
          <p:nvPr/>
        </p:nvSpPr>
        <p:spPr>
          <a:xfrm rot="6127451" flipH="1" flipV="1">
            <a:off x="4871442" y="1081622"/>
            <a:ext cx="574180" cy="996212"/>
          </a:xfrm>
          <a:custGeom>
            <a:avLst/>
            <a:gdLst/>
            <a:ahLst/>
            <a:cxnLst/>
            <a:rect l="l" t="t" r="r" b="b"/>
            <a:pathLst>
              <a:path w="574180" h="996212">
                <a:moveTo>
                  <a:pt x="574180" y="996212"/>
                </a:moveTo>
                <a:lnTo>
                  <a:pt x="0" y="996212"/>
                </a:lnTo>
                <a:lnTo>
                  <a:pt x="0" y="0"/>
                </a:lnTo>
                <a:lnTo>
                  <a:pt x="574180" y="0"/>
                </a:lnTo>
                <a:lnTo>
                  <a:pt x="574180" y="996212"/>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1" name="Freeform 21"/>
          <p:cNvSpPr/>
          <p:nvPr/>
        </p:nvSpPr>
        <p:spPr>
          <a:xfrm rot="-2091962">
            <a:off x="261729" y="470300"/>
            <a:ext cx="431139" cy="478077"/>
          </a:xfrm>
          <a:custGeom>
            <a:avLst/>
            <a:gdLst/>
            <a:ahLst/>
            <a:cxnLst/>
            <a:rect l="l" t="t" r="r" b="b"/>
            <a:pathLst>
              <a:path w="431139" h="478077">
                <a:moveTo>
                  <a:pt x="0" y="0"/>
                </a:moveTo>
                <a:lnTo>
                  <a:pt x="431139" y="0"/>
                </a:lnTo>
                <a:lnTo>
                  <a:pt x="431139" y="478077"/>
                </a:lnTo>
                <a:lnTo>
                  <a:pt x="0" y="47807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2" name="Freeform 22"/>
          <p:cNvSpPr/>
          <p:nvPr/>
        </p:nvSpPr>
        <p:spPr>
          <a:xfrm rot="6127451">
            <a:off x="11047583" y="6105058"/>
            <a:ext cx="409553" cy="710581"/>
          </a:xfrm>
          <a:custGeom>
            <a:avLst/>
            <a:gdLst/>
            <a:ahLst/>
            <a:cxnLst/>
            <a:rect l="l" t="t" r="r" b="b"/>
            <a:pathLst>
              <a:path w="409553" h="710581">
                <a:moveTo>
                  <a:pt x="0" y="0"/>
                </a:moveTo>
                <a:lnTo>
                  <a:pt x="409553" y="0"/>
                </a:lnTo>
                <a:lnTo>
                  <a:pt x="409553" y="710581"/>
                </a:lnTo>
                <a:lnTo>
                  <a:pt x="0" y="71058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3" name="Freeform 23"/>
          <p:cNvSpPr/>
          <p:nvPr/>
        </p:nvSpPr>
        <p:spPr>
          <a:xfrm>
            <a:off x="8806540" y="1579728"/>
            <a:ext cx="3199925" cy="3688674"/>
          </a:xfrm>
          <a:custGeom>
            <a:avLst/>
            <a:gdLst/>
            <a:ahLst/>
            <a:cxnLst/>
            <a:rect l="l" t="t" r="r" b="b"/>
            <a:pathLst>
              <a:path w="3199925" h="3688674">
                <a:moveTo>
                  <a:pt x="0" y="0"/>
                </a:moveTo>
                <a:lnTo>
                  <a:pt x="3199925" y="0"/>
                </a:lnTo>
                <a:lnTo>
                  <a:pt x="3199925" y="3688674"/>
                </a:lnTo>
                <a:lnTo>
                  <a:pt x="0" y="368867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4" name="Freeform 24"/>
          <p:cNvSpPr/>
          <p:nvPr/>
        </p:nvSpPr>
        <p:spPr>
          <a:xfrm>
            <a:off x="6168182" y="5678360"/>
            <a:ext cx="5689344" cy="3365310"/>
          </a:xfrm>
          <a:custGeom>
            <a:avLst/>
            <a:gdLst/>
            <a:ahLst/>
            <a:cxnLst/>
            <a:rect l="l" t="t" r="r" b="b"/>
            <a:pathLst>
              <a:path w="5689344" h="3365310">
                <a:moveTo>
                  <a:pt x="0" y="0"/>
                </a:moveTo>
                <a:lnTo>
                  <a:pt x="5689344" y="0"/>
                </a:lnTo>
                <a:lnTo>
                  <a:pt x="5689344" y="3365310"/>
                </a:lnTo>
                <a:lnTo>
                  <a:pt x="0" y="3365310"/>
                </a:lnTo>
                <a:lnTo>
                  <a:pt x="0" y="0"/>
                </a:lnTo>
                <a:close/>
              </a:path>
            </a:pathLst>
          </a:custGeom>
          <a:blipFill>
            <a:blip r:embed="rId28">
              <a:extLst>
                <a:ext uri="{96DAC541-7B7A-43D3-8B79-37D633B846F1}">
                  <asvg:svgBlip xmlns:asvg="http://schemas.microsoft.com/office/drawing/2016/SVG/main" r:embed="rId29"/>
                </a:ext>
              </a:extLst>
            </a:blip>
            <a:stretch>
              <a:fillRect b="-69985"/>
            </a:stretch>
          </a:blipFill>
        </p:spPr>
      </p:sp>
      <p:sp>
        <p:nvSpPr>
          <p:cNvPr id="25" name="Freeform 25"/>
          <p:cNvSpPr/>
          <p:nvPr/>
        </p:nvSpPr>
        <p:spPr>
          <a:xfrm>
            <a:off x="650837" y="1775356"/>
            <a:ext cx="3655601" cy="3420815"/>
          </a:xfrm>
          <a:custGeom>
            <a:avLst/>
            <a:gdLst/>
            <a:ahLst/>
            <a:cxnLst/>
            <a:rect l="l" t="t" r="r" b="b"/>
            <a:pathLst>
              <a:path w="3655601" h="3420815">
                <a:moveTo>
                  <a:pt x="0" y="0"/>
                </a:moveTo>
                <a:lnTo>
                  <a:pt x="3655602" y="0"/>
                </a:lnTo>
                <a:lnTo>
                  <a:pt x="3655602" y="3420815"/>
                </a:lnTo>
                <a:lnTo>
                  <a:pt x="0" y="3420815"/>
                </a:lnTo>
                <a:lnTo>
                  <a:pt x="0" y="0"/>
                </a:lnTo>
                <a:close/>
              </a:path>
            </a:pathLst>
          </a:custGeom>
          <a:blipFill>
            <a:blip r:embed="rId30">
              <a:extLst>
                <a:ext uri="{96DAC541-7B7A-43D3-8B79-37D633B846F1}">
                  <asvg:svgBlip xmlns:asvg="http://schemas.microsoft.com/office/drawing/2016/SVG/main" r:embed="rId31"/>
                </a:ext>
              </a:extLst>
            </a:blip>
            <a:stretch>
              <a:fillRect b="-38783"/>
            </a:stretch>
          </a:blipFill>
        </p:spPr>
      </p:sp>
      <p:sp>
        <p:nvSpPr>
          <p:cNvPr id="26" name="Freeform 26"/>
          <p:cNvSpPr/>
          <p:nvPr/>
        </p:nvSpPr>
        <p:spPr>
          <a:xfrm flipH="1">
            <a:off x="261852" y="6347984"/>
            <a:ext cx="3113647" cy="2658276"/>
          </a:xfrm>
          <a:custGeom>
            <a:avLst/>
            <a:gdLst/>
            <a:ahLst/>
            <a:cxnLst/>
            <a:rect l="l" t="t" r="r" b="b"/>
            <a:pathLst>
              <a:path w="3113647" h="2658276">
                <a:moveTo>
                  <a:pt x="3113647" y="0"/>
                </a:moveTo>
                <a:lnTo>
                  <a:pt x="0" y="0"/>
                </a:lnTo>
                <a:lnTo>
                  <a:pt x="0" y="2658276"/>
                </a:lnTo>
                <a:lnTo>
                  <a:pt x="3113647" y="2658276"/>
                </a:lnTo>
                <a:lnTo>
                  <a:pt x="3113647" y="0"/>
                </a:lnTo>
                <a:close/>
              </a:path>
            </a:pathLst>
          </a:custGeom>
          <a:blipFill>
            <a:blip r:embed="rId32">
              <a:extLst>
                <a:ext uri="{96DAC541-7B7A-43D3-8B79-37D633B846F1}">
                  <asvg:svgBlip xmlns:asvg="http://schemas.microsoft.com/office/drawing/2016/SVG/main" r:embed="rId33"/>
                </a:ext>
              </a:extLst>
            </a:blip>
            <a:stretch>
              <a:fillRect/>
            </a:stretch>
          </a:blipFill>
        </p:spPr>
      </p:sp>
      <p:grpSp>
        <p:nvGrpSpPr>
          <p:cNvPr id="27" name="Group 27"/>
          <p:cNvGrpSpPr/>
          <p:nvPr/>
        </p:nvGrpSpPr>
        <p:grpSpPr>
          <a:xfrm>
            <a:off x="12006465" y="3430838"/>
            <a:ext cx="3538205" cy="972330"/>
            <a:chOff x="0" y="0"/>
            <a:chExt cx="931873" cy="256087"/>
          </a:xfrm>
        </p:grpSpPr>
        <p:sp>
          <p:nvSpPr>
            <p:cNvPr id="28" name="Freeform 28"/>
            <p:cNvSpPr/>
            <p:nvPr/>
          </p:nvSpPr>
          <p:spPr>
            <a:xfrm>
              <a:off x="0" y="0"/>
              <a:ext cx="931873" cy="256087"/>
            </a:xfrm>
            <a:custGeom>
              <a:avLst/>
              <a:gdLst/>
              <a:ahLst/>
              <a:cxnLst/>
              <a:rect l="l" t="t" r="r" b="b"/>
              <a:pathLst>
                <a:path w="931873" h="256087">
                  <a:moveTo>
                    <a:pt x="111593" y="0"/>
                  </a:moveTo>
                  <a:lnTo>
                    <a:pt x="820280" y="0"/>
                  </a:lnTo>
                  <a:cubicBezTo>
                    <a:pt x="849876" y="0"/>
                    <a:pt x="878260" y="11757"/>
                    <a:pt x="899188" y="32685"/>
                  </a:cubicBezTo>
                  <a:cubicBezTo>
                    <a:pt x="920116" y="53612"/>
                    <a:pt x="931873" y="81996"/>
                    <a:pt x="931873" y="111593"/>
                  </a:cubicBezTo>
                  <a:lnTo>
                    <a:pt x="931873" y="144494"/>
                  </a:lnTo>
                  <a:cubicBezTo>
                    <a:pt x="931873" y="174090"/>
                    <a:pt x="920116" y="202474"/>
                    <a:pt x="899188" y="223402"/>
                  </a:cubicBezTo>
                  <a:cubicBezTo>
                    <a:pt x="878260" y="244330"/>
                    <a:pt x="849876" y="256087"/>
                    <a:pt x="820280" y="256087"/>
                  </a:cubicBezTo>
                  <a:lnTo>
                    <a:pt x="111593" y="256087"/>
                  </a:lnTo>
                  <a:cubicBezTo>
                    <a:pt x="81996" y="256087"/>
                    <a:pt x="53612" y="244330"/>
                    <a:pt x="32685" y="223402"/>
                  </a:cubicBezTo>
                  <a:cubicBezTo>
                    <a:pt x="11757" y="202474"/>
                    <a:pt x="0" y="174090"/>
                    <a:pt x="0" y="144494"/>
                  </a:cubicBezTo>
                  <a:lnTo>
                    <a:pt x="0" y="111593"/>
                  </a:lnTo>
                  <a:cubicBezTo>
                    <a:pt x="0" y="81996"/>
                    <a:pt x="11757" y="53612"/>
                    <a:pt x="32685" y="32685"/>
                  </a:cubicBezTo>
                  <a:cubicBezTo>
                    <a:pt x="53612" y="11757"/>
                    <a:pt x="81996" y="0"/>
                    <a:pt x="111593" y="0"/>
                  </a:cubicBezTo>
                  <a:close/>
                </a:path>
              </a:pathLst>
            </a:custGeom>
            <a:solidFill>
              <a:srgbClr val="FFFAF5"/>
            </a:solidFill>
          </p:spPr>
        </p:sp>
        <p:sp>
          <p:nvSpPr>
            <p:cNvPr id="29" name="TextBox 29"/>
            <p:cNvSpPr txBox="1"/>
            <p:nvPr/>
          </p:nvSpPr>
          <p:spPr>
            <a:xfrm>
              <a:off x="0" y="0"/>
              <a:ext cx="931873" cy="256087"/>
            </a:xfrm>
            <a:prstGeom prst="rect">
              <a:avLst/>
            </a:prstGeom>
          </p:spPr>
          <p:txBody>
            <a:bodyPr lIns="50800" tIns="50800" rIns="50800" bIns="50800" rtlCol="0" anchor="ctr"/>
            <a:lstStyle/>
            <a:p>
              <a:pPr algn="ctr">
                <a:lnSpc>
                  <a:spcPts val="2160"/>
                </a:lnSpc>
              </a:pPr>
              <a:endParaRPr lang="en-IN" dirty="0"/>
            </a:p>
          </p:txBody>
        </p:sp>
      </p:grpSp>
      <p:sp>
        <p:nvSpPr>
          <p:cNvPr id="30" name="TextBox 30"/>
          <p:cNvSpPr txBox="1"/>
          <p:nvPr/>
        </p:nvSpPr>
        <p:spPr>
          <a:xfrm>
            <a:off x="12006465" y="3628712"/>
            <a:ext cx="3538205" cy="456792"/>
          </a:xfrm>
          <a:prstGeom prst="rect">
            <a:avLst/>
          </a:prstGeom>
        </p:spPr>
        <p:txBody>
          <a:bodyPr lIns="0" tIns="0" rIns="0" bIns="0" rtlCol="0" anchor="t">
            <a:spAutoFit/>
          </a:bodyPr>
          <a:lstStyle/>
          <a:p>
            <a:pPr algn="l">
              <a:lnSpc>
                <a:spcPts val="3919"/>
              </a:lnSpc>
            </a:pPr>
            <a:r>
              <a:rPr lang="en-US" sz="2799" dirty="0">
                <a:solidFill>
                  <a:srgbClr val="4A6474"/>
                </a:solidFill>
                <a:latin typeface="Josefin Sans"/>
              </a:rPr>
              <a:t>SURYANSH KHARE </a:t>
            </a:r>
          </a:p>
        </p:txBody>
      </p:sp>
      <p:grpSp>
        <p:nvGrpSpPr>
          <p:cNvPr id="31" name="Group 31"/>
          <p:cNvGrpSpPr/>
          <p:nvPr/>
        </p:nvGrpSpPr>
        <p:grpSpPr>
          <a:xfrm>
            <a:off x="12006465" y="7767792"/>
            <a:ext cx="3538205" cy="972330"/>
            <a:chOff x="0" y="0"/>
            <a:chExt cx="931873" cy="256087"/>
          </a:xfrm>
        </p:grpSpPr>
        <p:sp>
          <p:nvSpPr>
            <p:cNvPr id="32" name="Freeform 32"/>
            <p:cNvSpPr/>
            <p:nvPr/>
          </p:nvSpPr>
          <p:spPr>
            <a:xfrm>
              <a:off x="0" y="0"/>
              <a:ext cx="931873" cy="256087"/>
            </a:xfrm>
            <a:custGeom>
              <a:avLst/>
              <a:gdLst/>
              <a:ahLst/>
              <a:cxnLst/>
              <a:rect l="l" t="t" r="r" b="b"/>
              <a:pathLst>
                <a:path w="931873" h="256087">
                  <a:moveTo>
                    <a:pt x="111593" y="0"/>
                  </a:moveTo>
                  <a:lnTo>
                    <a:pt x="820280" y="0"/>
                  </a:lnTo>
                  <a:cubicBezTo>
                    <a:pt x="849876" y="0"/>
                    <a:pt x="878260" y="11757"/>
                    <a:pt x="899188" y="32685"/>
                  </a:cubicBezTo>
                  <a:cubicBezTo>
                    <a:pt x="920116" y="53612"/>
                    <a:pt x="931873" y="81996"/>
                    <a:pt x="931873" y="111593"/>
                  </a:cubicBezTo>
                  <a:lnTo>
                    <a:pt x="931873" y="144494"/>
                  </a:lnTo>
                  <a:cubicBezTo>
                    <a:pt x="931873" y="174090"/>
                    <a:pt x="920116" y="202474"/>
                    <a:pt x="899188" y="223402"/>
                  </a:cubicBezTo>
                  <a:cubicBezTo>
                    <a:pt x="878260" y="244330"/>
                    <a:pt x="849876" y="256087"/>
                    <a:pt x="820280" y="256087"/>
                  </a:cubicBezTo>
                  <a:lnTo>
                    <a:pt x="111593" y="256087"/>
                  </a:lnTo>
                  <a:cubicBezTo>
                    <a:pt x="81996" y="256087"/>
                    <a:pt x="53612" y="244330"/>
                    <a:pt x="32685" y="223402"/>
                  </a:cubicBezTo>
                  <a:cubicBezTo>
                    <a:pt x="11757" y="202474"/>
                    <a:pt x="0" y="174090"/>
                    <a:pt x="0" y="144494"/>
                  </a:cubicBezTo>
                  <a:lnTo>
                    <a:pt x="0" y="111593"/>
                  </a:lnTo>
                  <a:cubicBezTo>
                    <a:pt x="0" y="81996"/>
                    <a:pt x="11757" y="53612"/>
                    <a:pt x="32685" y="32685"/>
                  </a:cubicBezTo>
                  <a:cubicBezTo>
                    <a:pt x="53612" y="11757"/>
                    <a:pt x="81996" y="0"/>
                    <a:pt x="111593" y="0"/>
                  </a:cubicBezTo>
                  <a:close/>
                </a:path>
              </a:pathLst>
            </a:custGeom>
            <a:solidFill>
              <a:srgbClr val="FFFAF5"/>
            </a:solidFill>
          </p:spPr>
        </p:sp>
        <p:sp>
          <p:nvSpPr>
            <p:cNvPr id="33" name="TextBox 33"/>
            <p:cNvSpPr txBox="1"/>
            <p:nvPr/>
          </p:nvSpPr>
          <p:spPr>
            <a:xfrm>
              <a:off x="0" y="0"/>
              <a:ext cx="931873" cy="256087"/>
            </a:xfrm>
            <a:prstGeom prst="rect">
              <a:avLst/>
            </a:prstGeom>
          </p:spPr>
          <p:txBody>
            <a:bodyPr lIns="50800" tIns="50800" rIns="50800" bIns="50800" rtlCol="0" anchor="ctr"/>
            <a:lstStyle/>
            <a:p>
              <a:pPr algn="ctr">
                <a:lnSpc>
                  <a:spcPts val="2160"/>
                </a:lnSpc>
              </a:pPr>
              <a:endParaRPr/>
            </a:p>
          </p:txBody>
        </p:sp>
      </p:grpSp>
      <p:sp>
        <p:nvSpPr>
          <p:cNvPr id="34" name="TextBox 34"/>
          <p:cNvSpPr txBox="1"/>
          <p:nvPr/>
        </p:nvSpPr>
        <p:spPr>
          <a:xfrm>
            <a:off x="12181376" y="7744442"/>
            <a:ext cx="2753007" cy="982961"/>
          </a:xfrm>
          <a:prstGeom prst="rect">
            <a:avLst/>
          </a:prstGeom>
        </p:spPr>
        <p:txBody>
          <a:bodyPr lIns="0" tIns="0" rIns="0" bIns="0" rtlCol="0" anchor="t">
            <a:spAutoFit/>
          </a:bodyPr>
          <a:lstStyle/>
          <a:p>
            <a:pPr algn="l">
              <a:lnSpc>
                <a:spcPts val="3919"/>
              </a:lnSpc>
            </a:pPr>
            <a:r>
              <a:rPr lang="en-US" sz="2799" dirty="0">
                <a:solidFill>
                  <a:srgbClr val="4A6474"/>
                </a:solidFill>
                <a:latin typeface="Josefin Sans"/>
              </a:rPr>
              <a:t>NENAVATH ANIL KUMAR</a:t>
            </a:r>
          </a:p>
        </p:txBody>
      </p:sp>
      <p:sp>
        <p:nvSpPr>
          <p:cNvPr id="35" name="TextBox 35"/>
          <p:cNvSpPr txBox="1"/>
          <p:nvPr/>
        </p:nvSpPr>
        <p:spPr>
          <a:xfrm>
            <a:off x="13438995" y="4778081"/>
            <a:ext cx="3820305" cy="2438400"/>
          </a:xfrm>
          <a:prstGeom prst="rect">
            <a:avLst/>
          </a:prstGeom>
        </p:spPr>
        <p:txBody>
          <a:bodyPr lIns="0" tIns="0" rIns="0" bIns="0" rtlCol="0" anchor="t">
            <a:spAutoFit/>
          </a:bodyPr>
          <a:lstStyle/>
          <a:p>
            <a:pPr algn="l">
              <a:lnSpc>
                <a:spcPts val="9450"/>
              </a:lnSpc>
            </a:pPr>
            <a:r>
              <a:rPr lang="en-US" sz="9000" spc="179">
                <a:solidFill>
                  <a:srgbClr val="004A3D"/>
                </a:solidFill>
                <a:latin typeface="Marcellus"/>
              </a:rPr>
              <a:t>OUR</a:t>
            </a:r>
          </a:p>
          <a:p>
            <a:pPr algn="l">
              <a:lnSpc>
                <a:spcPts val="9450"/>
              </a:lnSpc>
            </a:pPr>
            <a:r>
              <a:rPr lang="en-US" sz="9000" spc="179">
                <a:solidFill>
                  <a:srgbClr val="004A3D"/>
                </a:solidFill>
                <a:latin typeface="Marcellus"/>
              </a:rPr>
              <a:t>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6685757" y="8756458"/>
            <a:ext cx="837747" cy="981277"/>
          </a:xfrm>
          <a:prstGeom prst="rect">
            <a:avLst/>
          </a:prstGeom>
        </p:spPr>
      </p:pic>
      <p:grpSp>
        <p:nvGrpSpPr>
          <p:cNvPr id="3" name="Group 3"/>
          <p:cNvGrpSpPr/>
          <p:nvPr/>
        </p:nvGrpSpPr>
        <p:grpSpPr>
          <a:xfrm>
            <a:off x="1585922" y="4603853"/>
            <a:ext cx="2100638" cy="210063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5" name="Group 5"/>
          <p:cNvGrpSpPr/>
          <p:nvPr/>
        </p:nvGrpSpPr>
        <p:grpSpPr>
          <a:xfrm>
            <a:off x="9835163" y="-2074104"/>
            <a:ext cx="3453688" cy="345368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7" name="Group 7"/>
          <p:cNvGrpSpPr/>
          <p:nvPr/>
        </p:nvGrpSpPr>
        <p:grpSpPr>
          <a:xfrm>
            <a:off x="10016604" y="8793944"/>
            <a:ext cx="3453688" cy="345368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9" name="Group 9"/>
          <p:cNvGrpSpPr/>
          <p:nvPr/>
        </p:nvGrpSpPr>
        <p:grpSpPr>
          <a:xfrm>
            <a:off x="9653722" y="8669867"/>
            <a:ext cx="725764" cy="72576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1" name="Group 11"/>
          <p:cNvGrpSpPr/>
          <p:nvPr/>
        </p:nvGrpSpPr>
        <p:grpSpPr>
          <a:xfrm>
            <a:off x="1223040" y="6620872"/>
            <a:ext cx="725764" cy="72576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3" name="Group 13"/>
          <p:cNvGrpSpPr/>
          <p:nvPr/>
        </p:nvGrpSpPr>
        <p:grpSpPr>
          <a:xfrm>
            <a:off x="12925969" y="892304"/>
            <a:ext cx="725764" cy="72576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sp>
        <p:nvSpPr>
          <p:cNvPr id="15" name="Freeform 15"/>
          <p:cNvSpPr/>
          <p:nvPr/>
        </p:nvSpPr>
        <p:spPr>
          <a:xfrm>
            <a:off x="575861" y="3455242"/>
            <a:ext cx="8103700" cy="4291275"/>
          </a:xfrm>
          <a:custGeom>
            <a:avLst/>
            <a:gdLst/>
            <a:ahLst/>
            <a:cxnLst/>
            <a:rect l="l" t="t" r="r" b="b"/>
            <a:pathLst>
              <a:path w="8103700" h="4291275">
                <a:moveTo>
                  <a:pt x="0" y="0"/>
                </a:moveTo>
                <a:lnTo>
                  <a:pt x="8103700" y="0"/>
                </a:lnTo>
                <a:lnTo>
                  <a:pt x="8103700" y="4291275"/>
                </a:lnTo>
                <a:lnTo>
                  <a:pt x="0" y="4291275"/>
                </a:lnTo>
                <a:lnTo>
                  <a:pt x="0" y="0"/>
                </a:lnTo>
                <a:close/>
              </a:path>
            </a:pathLst>
          </a:custGeom>
          <a:blipFill>
            <a:blip r:embed="rId3"/>
            <a:stretch>
              <a:fillRect t="-26051"/>
            </a:stretch>
          </a:blipFill>
        </p:spPr>
      </p:sp>
      <p:sp>
        <p:nvSpPr>
          <p:cNvPr id="16" name="TextBox 16"/>
          <p:cNvSpPr txBox="1"/>
          <p:nvPr/>
        </p:nvSpPr>
        <p:spPr>
          <a:xfrm>
            <a:off x="9144000" y="3973962"/>
            <a:ext cx="6929701" cy="3312794"/>
          </a:xfrm>
          <a:prstGeom prst="rect">
            <a:avLst/>
          </a:prstGeom>
        </p:spPr>
        <p:txBody>
          <a:bodyPr lIns="0" tIns="0" rIns="0" bIns="0" rtlCol="0" anchor="t">
            <a:spAutoFit/>
          </a:bodyPr>
          <a:lstStyle/>
          <a:p>
            <a:pPr algn="ctr">
              <a:lnSpc>
                <a:spcPts val="3780"/>
              </a:lnSpc>
              <a:spcBef>
                <a:spcPct val="0"/>
              </a:spcBef>
            </a:pPr>
            <a:r>
              <a:rPr lang="en-US" sz="2700">
                <a:solidFill>
                  <a:srgbClr val="293354"/>
                </a:solidFill>
                <a:latin typeface="Garet 1"/>
              </a:rPr>
              <a:t>This project aims to develop a smart security system using motion sensors and an ESP32 microcontroller. The system detects unauthorized movement with motion sensors and sends real-time notifications via email using the Blynk app</a:t>
            </a:r>
          </a:p>
        </p:txBody>
      </p:sp>
      <p:sp>
        <p:nvSpPr>
          <p:cNvPr id="17" name="TextBox 17"/>
          <p:cNvSpPr txBox="1"/>
          <p:nvPr/>
        </p:nvSpPr>
        <p:spPr>
          <a:xfrm>
            <a:off x="10164712" y="2594204"/>
            <a:ext cx="5800903" cy="861038"/>
          </a:xfrm>
          <a:prstGeom prst="rect">
            <a:avLst/>
          </a:prstGeom>
        </p:spPr>
        <p:txBody>
          <a:bodyPr lIns="0" tIns="0" rIns="0" bIns="0" rtlCol="0" anchor="t">
            <a:spAutoFit/>
          </a:bodyPr>
          <a:lstStyle/>
          <a:p>
            <a:pPr algn="l">
              <a:lnSpc>
                <a:spcPts val="6657"/>
              </a:lnSpc>
            </a:pPr>
            <a:r>
              <a:rPr lang="en-US" sz="6340">
                <a:solidFill>
                  <a:srgbClr val="13192B"/>
                </a:solidFill>
                <a:latin typeface="Garet ExtraBold"/>
              </a:rPr>
              <a:t>ABSTRACT</a:t>
            </a:r>
          </a:p>
        </p:txBody>
      </p:sp>
      <p:sp>
        <p:nvSpPr>
          <p:cNvPr id="18" name="TextBox 18"/>
          <p:cNvSpPr txBox="1"/>
          <p:nvPr/>
        </p:nvSpPr>
        <p:spPr>
          <a:xfrm>
            <a:off x="16204509" y="640844"/>
            <a:ext cx="1390759" cy="455294"/>
          </a:xfrm>
          <a:prstGeom prst="rect">
            <a:avLst/>
          </a:prstGeom>
        </p:spPr>
        <p:txBody>
          <a:bodyPr lIns="0" tIns="0" rIns="0" bIns="0" rtlCol="0" anchor="t">
            <a:spAutoFit/>
          </a:bodyPr>
          <a:lstStyle/>
          <a:p>
            <a:pPr algn="r">
              <a:lnSpc>
                <a:spcPts val="3780"/>
              </a:lnSpc>
              <a:spcBef>
                <a:spcPct val="0"/>
              </a:spcBef>
            </a:pPr>
            <a:r>
              <a:rPr lang="en-US" sz="2700">
                <a:solidFill>
                  <a:srgbClr val="4D4E54"/>
                </a:solidFill>
                <a:latin typeface="Garet 1"/>
              </a:rPr>
              <a:t>2022</a:t>
            </a:r>
          </a:p>
        </p:txBody>
      </p:sp>
    </p:spTree>
    <p:extLst>
      <p:ext uri="{BB962C8B-B14F-4D97-AF65-F5344CB8AC3E}">
        <p14:creationId xmlns:p14="http://schemas.microsoft.com/office/powerpoint/2010/main" val="2969598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6685757" y="8756458"/>
            <a:ext cx="837747" cy="981277"/>
          </a:xfrm>
          <a:prstGeom prst="rect">
            <a:avLst/>
          </a:prstGeom>
        </p:spPr>
      </p:pic>
      <p:grpSp>
        <p:nvGrpSpPr>
          <p:cNvPr id="3" name="Group 3"/>
          <p:cNvGrpSpPr/>
          <p:nvPr/>
        </p:nvGrpSpPr>
        <p:grpSpPr>
          <a:xfrm>
            <a:off x="6446015" y="-2100638"/>
            <a:ext cx="3475511" cy="3475511"/>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5" name="Group 5"/>
          <p:cNvGrpSpPr/>
          <p:nvPr/>
        </p:nvGrpSpPr>
        <p:grpSpPr>
          <a:xfrm>
            <a:off x="-2782780" y="4012466"/>
            <a:ext cx="3475511" cy="347551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7" name="Group 7"/>
          <p:cNvGrpSpPr/>
          <p:nvPr/>
        </p:nvGrpSpPr>
        <p:grpSpPr>
          <a:xfrm>
            <a:off x="14908368" y="2910976"/>
            <a:ext cx="1991521" cy="199152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9" name="Group 9"/>
          <p:cNvGrpSpPr/>
          <p:nvPr/>
        </p:nvGrpSpPr>
        <p:grpSpPr>
          <a:xfrm>
            <a:off x="6221123" y="892304"/>
            <a:ext cx="725764" cy="725764"/>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1" name="Group 11"/>
          <p:cNvGrpSpPr/>
          <p:nvPr/>
        </p:nvGrpSpPr>
        <p:grpSpPr>
          <a:xfrm>
            <a:off x="16378866" y="5024457"/>
            <a:ext cx="725764" cy="725764"/>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3" name="Group 13"/>
          <p:cNvGrpSpPr/>
          <p:nvPr/>
        </p:nvGrpSpPr>
        <p:grpSpPr>
          <a:xfrm>
            <a:off x="415575" y="6781263"/>
            <a:ext cx="725764" cy="72576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sp>
        <p:nvSpPr>
          <p:cNvPr id="15" name="TextBox 15"/>
          <p:cNvSpPr txBox="1"/>
          <p:nvPr/>
        </p:nvSpPr>
        <p:spPr>
          <a:xfrm>
            <a:off x="1371031" y="3032774"/>
            <a:ext cx="13333749" cy="6483177"/>
          </a:xfrm>
          <a:prstGeom prst="rect">
            <a:avLst/>
          </a:prstGeom>
        </p:spPr>
        <p:txBody>
          <a:bodyPr lIns="0" tIns="0" rIns="0" bIns="0" rtlCol="0" anchor="t">
            <a:spAutoFit/>
          </a:bodyPr>
          <a:lstStyle/>
          <a:p>
            <a:pPr algn="just">
              <a:lnSpc>
                <a:spcPts val="4304"/>
              </a:lnSpc>
            </a:pPr>
            <a:r>
              <a:rPr lang="en-US" sz="2502" spc="135">
                <a:solidFill>
                  <a:srgbClr val="293354"/>
                </a:solidFill>
                <a:latin typeface="Garet 1"/>
              </a:rPr>
              <a:t>This project focuses on developing an efficient and scalable smart security system using motion sensors and an ESP32 microcontroller. The system is designed to detect unauthorized movement with passive infrared (PIR) sensors, which are sensitive to infrared radiation from warm objects such as humans and animals. Upon detecting motion, the PIR sensors send a signal to the ESP32 microcontroller. The ESP32, leveraging its integrated Wi-Fi capability, connects to the internet and uses the Blynk app to send real-time email notifications to the user’s smartphone. This ensures immediate alerts about any potential security breaches. Emphasizing simplicity and cost-effectiveness, the system provides a reliable solution for enhancing security in homes and small businesses, with potential for future upgrades like camera integration.</a:t>
            </a:r>
          </a:p>
        </p:txBody>
      </p:sp>
      <p:sp>
        <p:nvSpPr>
          <p:cNvPr id="16" name="TextBox 16"/>
          <p:cNvSpPr txBox="1"/>
          <p:nvPr/>
        </p:nvSpPr>
        <p:spPr>
          <a:xfrm>
            <a:off x="4049964" y="1713318"/>
            <a:ext cx="6793272" cy="1600199"/>
          </a:xfrm>
          <a:prstGeom prst="rect">
            <a:avLst/>
          </a:prstGeom>
        </p:spPr>
        <p:txBody>
          <a:bodyPr lIns="0" tIns="0" rIns="0" bIns="0" rtlCol="0" anchor="t">
            <a:spAutoFit/>
          </a:bodyPr>
          <a:lstStyle/>
          <a:p>
            <a:pPr algn="l">
              <a:lnSpc>
                <a:spcPts val="6299"/>
              </a:lnSpc>
            </a:pPr>
            <a:r>
              <a:rPr lang="en-US" sz="5999">
                <a:solidFill>
                  <a:srgbClr val="13192B"/>
                </a:solidFill>
                <a:latin typeface="Garet ExtraBold"/>
              </a:rPr>
              <a:t>INTRODUCTION</a:t>
            </a:r>
          </a:p>
          <a:p>
            <a:pPr algn="l">
              <a:lnSpc>
                <a:spcPts val="6299"/>
              </a:lnSpc>
            </a:pPr>
            <a:endParaRPr lang="en-US" sz="5999">
              <a:solidFill>
                <a:srgbClr val="13192B"/>
              </a:solidFill>
              <a:latin typeface="Garet ExtraBold"/>
            </a:endParaRPr>
          </a:p>
        </p:txBody>
      </p:sp>
      <p:sp>
        <p:nvSpPr>
          <p:cNvPr id="17" name="TextBox 17"/>
          <p:cNvSpPr txBox="1"/>
          <p:nvPr/>
        </p:nvSpPr>
        <p:spPr>
          <a:xfrm>
            <a:off x="16204509" y="640844"/>
            <a:ext cx="1390759" cy="455294"/>
          </a:xfrm>
          <a:prstGeom prst="rect">
            <a:avLst/>
          </a:prstGeom>
        </p:spPr>
        <p:txBody>
          <a:bodyPr lIns="0" tIns="0" rIns="0" bIns="0" rtlCol="0" anchor="t">
            <a:spAutoFit/>
          </a:bodyPr>
          <a:lstStyle/>
          <a:p>
            <a:pPr algn="r">
              <a:lnSpc>
                <a:spcPts val="3780"/>
              </a:lnSpc>
              <a:spcBef>
                <a:spcPct val="0"/>
              </a:spcBef>
            </a:pPr>
            <a:r>
              <a:rPr lang="en-US" sz="2700">
                <a:solidFill>
                  <a:srgbClr val="4D4E54"/>
                </a:solidFill>
                <a:latin typeface="Garet 1"/>
              </a:rPr>
              <a:t>2022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78643" y="2543998"/>
            <a:ext cx="9242672" cy="5199003"/>
          </a:xfrm>
          <a:custGeom>
            <a:avLst/>
            <a:gdLst/>
            <a:ahLst/>
            <a:cxnLst/>
            <a:rect l="l" t="t" r="r" b="b"/>
            <a:pathLst>
              <a:path w="9242672" h="5199003">
                <a:moveTo>
                  <a:pt x="0" y="0"/>
                </a:moveTo>
                <a:lnTo>
                  <a:pt x="9242673" y="0"/>
                </a:lnTo>
                <a:lnTo>
                  <a:pt x="9242673" y="5199004"/>
                </a:lnTo>
                <a:lnTo>
                  <a:pt x="0" y="5199004"/>
                </a:lnTo>
                <a:lnTo>
                  <a:pt x="0" y="0"/>
                </a:lnTo>
                <a:close/>
              </a:path>
            </a:pathLst>
          </a:custGeom>
          <a:blipFill>
            <a:blip r:embed="rId2"/>
            <a:stretch>
              <a:fillRect/>
            </a:stretch>
          </a:blipFill>
        </p:spPr>
      </p:sp>
      <p:sp>
        <p:nvSpPr>
          <p:cNvPr id="3" name="TextBox 3"/>
          <p:cNvSpPr txBox="1"/>
          <p:nvPr/>
        </p:nvSpPr>
        <p:spPr>
          <a:xfrm>
            <a:off x="780591" y="1188943"/>
            <a:ext cx="7372736" cy="2197245"/>
          </a:xfrm>
          <a:prstGeom prst="rect">
            <a:avLst/>
          </a:prstGeom>
        </p:spPr>
        <p:txBody>
          <a:bodyPr lIns="0" tIns="0" rIns="0" bIns="0" rtlCol="0" anchor="t">
            <a:spAutoFit/>
          </a:bodyPr>
          <a:lstStyle/>
          <a:p>
            <a:pPr algn="ctr">
              <a:lnSpc>
                <a:spcPts val="8859"/>
              </a:lnSpc>
            </a:pPr>
            <a:r>
              <a:rPr lang="en-US" sz="6328" spc="-63">
                <a:solidFill>
                  <a:srgbClr val="293354"/>
                </a:solidFill>
                <a:latin typeface="Roboto Mono Bold"/>
              </a:rPr>
              <a:t>COMPONENTS USED</a:t>
            </a:r>
          </a:p>
          <a:p>
            <a:pPr algn="ctr">
              <a:lnSpc>
                <a:spcPts val="8859"/>
              </a:lnSpc>
              <a:spcBef>
                <a:spcPct val="0"/>
              </a:spcBef>
            </a:pPr>
            <a:endParaRPr lang="en-US" sz="6328" spc="-63">
              <a:solidFill>
                <a:srgbClr val="293354"/>
              </a:solidFill>
              <a:latin typeface="Roboto Mono Bold"/>
            </a:endParaRPr>
          </a:p>
        </p:txBody>
      </p:sp>
      <p:grpSp>
        <p:nvGrpSpPr>
          <p:cNvPr id="4" name="Group 4"/>
          <p:cNvGrpSpPr/>
          <p:nvPr/>
        </p:nvGrpSpPr>
        <p:grpSpPr>
          <a:xfrm>
            <a:off x="1391582" y="6371610"/>
            <a:ext cx="2100638" cy="210063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6" name="Group 6"/>
          <p:cNvGrpSpPr/>
          <p:nvPr/>
        </p:nvGrpSpPr>
        <p:grpSpPr>
          <a:xfrm>
            <a:off x="9835163" y="-2150445"/>
            <a:ext cx="3453688" cy="345368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8" name="Group 8"/>
          <p:cNvGrpSpPr/>
          <p:nvPr/>
        </p:nvGrpSpPr>
        <p:grpSpPr>
          <a:xfrm>
            <a:off x="10016604" y="8717603"/>
            <a:ext cx="3453688" cy="345368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0" name="Group 10"/>
          <p:cNvGrpSpPr/>
          <p:nvPr/>
        </p:nvGrpSpPr>
        <p:grpSpPr>
          <a:xfrm>
            <a:off x="9653722" y="8593525"/>
            <a:ext cx="725764" cy="72576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2" name="Group 12"/>
          <p:cNvGrpSpPr/>
          <p:nvPr/>
        </p:nvGrpSpPr>
        <p:grpSpPr>
          <a:xfrm>
            <a:off x="1028700" y="8388629"/>
            <a:ext cx="725764" cy="72576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4" name="Group 14"/>
          <p:cNvGrpSpPr/>
          <p:nvPr/>
        </p:nvGrpSpPr>
        <p:grpSpPr>
          <a:xfrm>
            <a:off x="12925969" y="815963"/>
            <a:ext cx="725764" cy="72576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sp>
        <p:nvSpPr>
          <p:cNvPr id="16" name="TextBox 16"/>
          <p:cNvSpPr txBox="1"/>
          <p:nvPr/>
        </p:nvSpPr>
        <p:spPr>
          <a:xfrm>
            <a:off x="1872526" y="3360482"/>
            <a:ext cx="8205852" cy="3468559"/>
          </a:xfrm>
          <a:prstGeom prst="rect">
            <a:avLst/>
          </a:prstGeom>
        </p:spPr>
        <p:txBody>
          <a:bodyPr lIns="0" tIns="0" rIns="0" bIns="0" rtlCol="0" anchor="t">
            <a:spAutoFit/>
          </a:bodyPr>
          <a:lstStyle/>
          <a:p>
            <a:pPr marL="716259" lvl="1" indent="-358130" algn="l">
              <a:lnSpc>
                <a:spcPts val="4644"/>
              </a:lnSpc>
              <a:buFont typeface="Arial"/>
              <a:buChar char="•"/>
            </a:pPr>
            <a:r>
              <a:rPr lang="en-US" sz="3317" spc="-33">
                <a:solidFill>
                  <a:srgbClr val="293354"/>
                </a:solidFill>
                <a:latin typeface="Roboto Mono"/>
              </a:rPr>
              <a:t>ESP32 Microcontroller</a:t>
            </a:r>
          </a:p>
          <a:p>
            <a:pPr marL="716259" lvl="1" indent="-358130" algn="l">
              <a:lnSpc>
                <a:spcPts val="4644"/>
              </a:lnSpc>
              <a:buFont typeface="Arial"/>
              <a:buChar char="•"/>
            </a:pPr>
            <a:r>
              <a:rPr lang="en-US" sz="3317" spc="-33">
                <a:solidFill>
                  <a:srgbClr val="293354"/>
                </a:solidFill>
                <a:latin typeface="Roboto Mono"/>
              </a:rPr>
              <a:t>Motion Sensor</a:t>
            </a:r>
          </a:p>
          <a:p>
            <a:pPr marL="716259" lvl="1" indent="-358130" algn="l">
              <a:lnSpc>
                <a:spcPts val="4644"/>
              </a:lnSpc>
              <a:buFont typeface="Arial"/>
              <a:buChar char="•"/>
            </a:pPr>
            <a:r>
              <a:rPr lang="en-US" sz="3317" spc="-33">
                <a:solidFill>
                  <a:srgbClr val="293354"/>
                </a:solidFill>
                <a:latin typeface="Roboto Mono"/>
              </a:rPr>
              <a:t>Breadboard</a:t>
            </a:r>
          </a:p>
          <a:p>
            <a:pPr marL="716259" lvl="1" indent="-358130" algn="l">
              <a:lnSpc>
                <a:spcPts val="4644"/>
              </a:lnSpc>
              <a:buFont typeface="Arial"/>
              <a:buChar char="•"/>
            </a:pPr>
            <a:r>
              <a:rPr lang="en-US" sz="3317" spc="-33">
                <a:solidFill>
                  <a:srgbClr val="293354"/>
                </a:solidFill>
                <a:latin typeface="Roboto Mono"/>
              </a:rPr>
              <a:t>USB B type Data Cable</a:t>
            </a:r>
          </a:p>
          <a:p>
            <a:pPr marL="716259" lvl="1" indent="-358130" algn="l">
              <a:lnSpc>
                <a:spcPts val="4644"/>
              </a:lnSpc>
              <a:buFont typeface="Arial"/>
              <a:buChar char="•"/>
            </a:pPr>
            <a:r>
              <a:rPr lang="en-US" sz="3317" spc="-33">
                <a:solidFill>
                  <a:srgbClr val="293354"/>
                </a:solidFill>
                <a:latin typeface="Roboto Mono"/>
              </a:rPr>
              <a:t>Jumper Wire</a:t>
            </a:r>
          </a:p>
          <a:p>
            <a:pPr algn="l">
              <a:lnSpc>
                <a:spcPts val="4644"/>
              </a:lnSpc>
            </a:pPr>
            <a:endParaRPr lang="en-US" sz="3317" spc="-33">
              <a:solidFill>
                <a:srgbClr val="293354"/>
              </a:solidFill>
              <a:latin typeface="Roboto Mono"/>
            </a:endParaRPr>
          </a:p>
        </p:txBody>
      </p:sp>
      <p:pic>
        <p:nvPicPr>
          <p:cNvPr id="17" name="Picture 17"/>
          <p:cNvPicPr>
            <a:picLocks noChangeAspect="1"/>
          </p:cNvPicPr>
          <p:nvPr/>
        </p:nvPicPr>
        <p:blipFill>
          <a:blip r:embed="rId3"/>
          <a:srcRect/>
          <a:stretch>
            <a:fillRect/>
          </a:stretch>
        </p:blipFill>
        <p:spPr>
          <a:xfrm rot="-5400000">
            <a:off x="16685757" y="8756458"/>
            <a:ext cx="837747" cy="9812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51901" y="816104"/>
            <a:ext cx="12525423" cy="1975996"/>
          </a:xfrm>
          <a:prstGeom prst="rect">
            <a:avLst/>
          </a:prstGeom>
        </p:spPr>
        <p:txBody>
          <a:bodyPr lIns="0" tIns="0" rIns="0" bIns="0" rtlCol="0" anchor="t">
            <a:spAutoFit/>
          </a:bodyPr>
          <a:lstStyle/>
          <a:p>
            <a:pPr algn="ctr">
              <a:lnSpc>
                <a:spcPts val="5541"/>
              </a:lnSpc>
            </a:pPr>
            <a:endParaRPr/>
          </a:p>
          <a:p>
            <a:pPr algn="ctr">
              <a:lnSpc>
                <a:spcPts val="10764"/>
              </a:lnSpc>
              <a:spcBef>
                <a:spcPct val="0"/>
              </a:spcBef>
            </a:pPr>
            <a:r>
              <a:rPr lang="en-US" sz="7688" spc="-76">
                <a:solidFill>
                  <a:srgbClr val="293354"/>
                </a:solidFill>
                <a:latin typeface="Roboto Mono Bold"/>
              </a:rPr>
              <a:t>WORKING</a:t>
            </a:r>
          </a:p>
        </p:txBody>
      </p:sp>
      <p:sp>
        <p:nvSpPr>
          <p:cNvPr id="3" name="TextBox 3"/>
          <p:cNvSpPr txBox="1"/>
          <p:nvPr/>
        </p:nvSpPr>
        <p:spPr>
          <a:xfrm>
            <a:off x="1168176" y="3329372"/>
            <a:ext cx="15951648" cy="5928928"/>
          </a:xfrm>
          <a:prstGeom prst="rect">
            <a:avLst/>
          </a:prstGeom>
        </p:spPr>
        <p:txBody>
          <a:bodyPr lIns="0" tIns="0" rIns="0" bIns="0" rtlCol="0" anchor="t">
            <a:spAutoFit/>
          </a:bodyPr>
          <a:lstStyle/>
          <a:p>
            <a:pPr algn="ctr">
              <a:lnSpc>
                <a:spcPts val="3958"/>
              </a:lnSpc>
              <a:spcBef>
                <a:spcPct val="0"/>
              </a:spcBef>
            </a:pPr>
            <a:r>
              <a:rPr lang="en-US" sz="2827" spc="-28">
                <a:solidFill>
                  <a:srgbClr val="293354"/>
                </a:solidFill>
                <a:latin typeface="Roboto Mono"/>
              </a:rPr>
              <a:t>This project focuses on developing an efficient and scalable smart security system using motion sensors and an ESP32 microcontroller. The system is designed to detect unauthorized movement with passive infrared (PIR) sensors, which are sensitive to infrared radiation from warm objects such as humans and animals. Upon detecting motion, the PIR sensors send a signal to the ESP32 microcontroller. The ESP32, leveraging its integrated Wi-Fi capability, connects to the internet and uses the Blynk app to send real-time email notifications to the user’s smartphone. This ensures immediate alerts about any potential security breaches. Emphasizing simplicity and cost-effectiveness, the system provides a reliable solution for enhancing security in homes and small businesses, with potential for future upgrades like camera integration.</a:t>
            </a:r>
          </a:p>
        </p:txBody>
      </p:sp>
      <p:grpSp>
        <p:nvGrpSpPr>
          <p:cNvPr id="4" name="Group 4"/>
          <p:cNvGrpSpPr/>
          <p:nvPr/>
        </p:nvGrpSpPr>
        <p:grpSpPr>
          <a:xfrm>
            <a:off x="9835163" y="-2074104"/>
            <a:ext cx="3453688" cy="345368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6" name="Group 6"/>
          <p:cNvGrpSpPr/>
          <p:nvPr/>
        </p:nvGrpSpPr>
        <p:grpSpPr>
          <a:xfrm>
            <a:off x="11924889" y="8851200"/>
            <a:ext cx="3453688" cy="345368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8" name="Group 8"/>
          <p:cNvGrpSpPr/>
          <p:nvPr/>
        </p:nvGrpSpPr>
        <p:grpSpPr>
          <a:xfrm>
            <a:off x="11199125" y="9376024"/>
            <a:ext cx="725764" cy="72576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0" name="Group 10"/>
          <p:cNvGrpSpPr/>
          <p:nvPr/>
        </p:nvGrpSpPr>
        <p:grpSpPr>
          <a:xfrm>
            <a:off x="442412" y="7250688"/>
            <a:ext cx="725764" cy="72576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2" name="Group 12"/>
          <p:cNvGrpSpPr/>
          <p:nvPr/>
        </p:nvGrpSpPr>
        <p:grpSpPr>
          <a:xfrm>
            <a:off x="12925969" y="892304"/>
            <a:ext cx="725764" cy="72576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4" name="Group 14"/>
          <p:cNvGrpSpPr/>
          <p:nvPr/>
        </p:nvGrpSpPr>
        <p:grpSpPr>
          <a:xfrm>
            <a:off x="-1406387" y="-1835620"/>
            <a:ext cx="3453688" cy="3453688"/>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pic>
        <p:nvPicPr>
          <p:cNvPr id="16" name="Picture 16"/>
          <p:cNvPicPr>
            <a:picLocks noChangeAspect="1"/>
          </p:cNvPicPr>
          <p:nvPr/>
        </p:nvPicPr>
        <p:blipFill>
          <a:blip r:embed="rId2"/>
          <a:srcRect/>
          <a:stretch>
            <a:fillRect/>
          </a:stretch>
        </p:blipFill>
        <p:spPr>
          <a:xfrm rot="-5400000">
            <a:off x="16685757" y="8756458"/>
            <a:ext cx="837747" cy="9812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72343" y="8721987"/>
            <a:ext cx="1194084" cy="1194084"/>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sp>
        <p:nvSpPr>
          <p:cNvPr id="4" name="Freeform 4"/>
          <p:cNvSpPr/>
          <p:nvPr/>
        </p:nvSpPr>
        <p:spPr>
          <a:xfrm>
            <a:off x="5514294" y="3015951"/>
            <a:ext cx="6835398" cy="5050117"/>
          </a:xfrm>
          <a:custGeom>
            <a:avLst/>
            <a:gdLst/>
            <a:ahLst/>
            <a:cxnLst/>
            <a:rect l="l" t="t" r="r" b="b"/>
            <a:pathLst>
              <a:path w="6835398" h="5050117">
                <a:moveTo>
                  <a:pt x="0" y="0"/>
                </a:moveTo>
                <a:lnTo>
                  <a:pt x="6835398" y="0"/>
                </a:lnTo>
                <a:lnTo>
                  <a:pt x="6835398" y="5050117"/>
                </a:lnTo>
                <a:lnTo>
                  <a:pt x="0" y="5050117"/>
                </a:lnTo>
                <a:lnTo>
                  <a:pt x="0" y="0"/>
                </a:lnTo>
                <a:close/>
              </a:path>
            </a:pathLst>
          </a:custGeom>
          <a:blipFill>
            <a:blip r:embed="rId2"/>
            <a:stretch>
              <a:fillRect l="-407" t="-204" b="-1723"/>
            </a:stretch>
          </a:blipFill>
        </p:spPr>
      </p:sp>
      <p:grpSp>
        <p:nvGrpSpPr>
          <p:cNvPr id="5" name="Group 5"/>
          <p:cNvGrpSpPr>
            <a:grpSpLocks noChangeAspect="1"/>
          </p:cNvGrpSpPr>
          <p:nvPr/>
        </p:nvGrpSpPr>
        <p:grpSpPr>
          <a:xfrm>
            <a:off x="602703" y="1023857"/>
            <a:ext cx="4445470" cy="9034306"/>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t="-1202" b="-1202"/>
              </a:stretch>
            </a:blipFill>
          </p:spPr>
        </p:sp>
      </p:grpSp>
      <p:grpSp>
        <p:nvGrpSpPr>
          <p:cNvPr id="8" name="Group 8"/>
          <p:cNvGrpSpPr>
            <a:grpSpLocks noChangeAspect="1"/>
          </p:cNvGrpSpPr>
          <p:nvPr/>
        </p:nvGrpSpPr>
        <p:grpSpPr>
          <a:xfrm>
            <a:off x="12815813" y="2019640"/>
            <a:ext cx="5082333" cy="7042740"/>
            <a:chOff x="0" y="0"/>
            <a:chExt cx="4734560" cy="6560820"/>
          </a:xfrm>
        </p:grpSpPr>
        <p:sp>
          <p:nvSpPr>
            <p:cNvPr id="9" name="Freeform 9"/>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id="10" name="Freeform 10"/>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id="11" name="Freeform 11"/>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5"/>
              <a:stretch>
                <a:fillRect l="-3411" r="-8741" b="-74227"/>
              </a:stretch>
            </a:blipFill>
          </p:spPr>
        </p:sp>
        <p:sp>
          <p:nvSpPr>
            <p:cNvPr id="12" name="Freeform 12"/>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id="13" name="Freeform 13"/>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id="14" name="Freeform 14"/>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id="15" name="Freeform 15"/>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id="16" name="Freeform 16"/>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id="17" name="Freeform 17"/>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8" name="Freeform 18"/>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9" name="Freeform 19"/>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id="20" name="TextBox 20"/>
          <p:cNvSpPr txBox="1"/>
          <p:nvPr/>
        </p:nvSpPr>
        <p:spPr>
          <a:xfrm>
            <a:off x="4851529" y="1433254"/>
            <a:ext cx="8160928" cy="567336"/>
          </a:xfrm>
          <a:prstGeom prst="rect">
            <a:avLst/>
          </a:prstGeom>
        </p:spPr>
        <p:txBody>
          <a:bodyPr lIns="0" tIns="0" rIns="0" bIns="0" rtlCol="0" anchor="t">
            <a:spAutoFit/>
          </a:bodyPr>
          <a:lstStyle/>
          <a:p>
            <a:pPr algn="ctr">
              <a:lnSpc>
                <a:spcPts val="2498"/>
              </a:lnSpc>
            </a:pPr>
            <a:r>
              <a:rPr lang="en-US" sz="4627">
                <a:solidFill>
                  <a:srgbClr val="293354"/>
                </a:solidFill>
                <a:latin typeface="Garet 2 Bold"/>
              </a:rPr>
              <a:t>DIAGRAM AND OUTPUT</a:t>
            </a:r>
          </a:p>
          <a:p>
            <a:pPr algn="ctr">
              <a:lnSpc>
                <a:spcPts val="1742"/>
              </a:lnSpc>
            </a:pPr>
            <a:endParaRPr lang="en-US" sz="4627">
              <a:solidFill>
                <a:srgbClr val="293354"/>
              </a:solidFill>
              <a:latin typeface="Garet 2 Bold"/>
            </a:endParaRPr>
          </a:p>
        </p:txBody>
      </p:sp>
      <p:grpSp>
        <p:nvGrpSpPr>
          <p:cNvPr id="21" name="Group 21"/>
          <p:cNvGrpSpPr/>
          <p:nvPr/>
        </p:nvGrpSpPr>
        <p:grpSpPr>
          <a:xfrm>
            <a:off x="12239916" y="-1787824"/>
            <a:ext cx="3453688" cy="3453688"/>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23" name="Group 23"/>
          <p:cNvGrpSpPr/>
          <p:nvPr/>
        </p:nvGrpSpPr>
        <p:grpSpPr>
          <a:xfrm>
            <a:off x="12421357" y="9080224"/>
            <a:ext cx="3453688" cy="3453688"/>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25" name="Group 25"/>
          <p:cNvGrpSpPr/>
          <p:nvPr/>
        </p:nvGrpSpPr>
        <p:grpSpPr>
          <a:xfrm>
            <a:off x="12058475" y="8956147"/>
            <a:ext cx="725764" cy="725764"/>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27" name="Group 27"/>
          <p:cNvGrpSpPr/>
          <p:nvPr/>
        </p:nvGrpSpPr>
        <p:grpSpPr>
          <a:xfrm>
            <a:off x="239821" y="145227"/>
            <a:ext cx="725764" cy="725764"/>
            <a:chOff x="0" y="0"/>
            <a:chExt cx="6350000" cy="6350000"/>
          </a:xfrm>
        </p:grpSpPr>
        <p:sp>
          <p:nvSpPr>
            <p:cNvPr id="28" name="Freeform 2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29" name="Group 29"/>
          <p:cNvGrpSpPr/>
          <p:nvPr/>
        </p:nvGrpSpPr>
        <p:grpSpPr>
          <a:xfrm>
            <a:off x="15330722" y="1178584"/>
            <a:ext cx="725764" cy="725764"/>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pic>
        <p:nvPicPr>
          <p:cNvPr id="31" name="Picture 31"/>
          <p:cNvPicPr>
            <a:picLocks noChangeAspect="1"/>
          </p:cNvPicPr>
          <p:nvPr/>
        </p:nvPicPr>
        <p:blipFill>
          <a:blip r:embed="rId6"/>
          <a:srcRect/>
          <a:stretch>
            <a:fillRect/>
          </a:stretch>
        </p:blipFill>
        <p:spPr>
          <a:xfrm rot="-5400000">
            <a:off x="16840427" y="9148651"/>
            <a:ext cx="837747" cy="9812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79636" y="644632"/>
            <a:ext cx="4011565" cy="1677605"/>
          </a:xfrm>
          <a:prstGeom prst="rect">
            <a:avLst/>
          </a:prstGeom>
        </p:spPr>
        <p:txBody>
          <a:bodyPr lIns="0" tIns="0" rIns="0" bIns="0" rtlCol="0" anchor="t">
            <a:spAutoFit/>
          </a:bodyPr>
          <a:lstStyle/>
          <a:p>
            <a:pPr algn="ctr">
              <a:lnSpc>
                <a:spcPts val="7178"/>
              </a:lnSpc>
            </a:pPr>
            <a:r>
              <a:rPr lang="en-US" sz="5127" spc="-51">
                <a:solidFill>
                  <a:srgbClr val="293354"/>
                </a:solidFill>
                <a:latin typeface="Garet 2 Bold"/>
              </a:rPr>
              <a:t>Application</a:t>
            </a:r>
          </a:p>
          <a:p>
            <a:pPr algn="ctr">
              <a:lnSpc>
                <a:spcPts val="6338"/>
              </a:lnSpc>
              <a:spcBef>
                <a:spcPct val="0"/>
              </a:spcBef>
            </a:pPr>
            <a:endParaRPr lang="en-US" sz="5127" spc="-51">
              <a:solidFill>
                <a:srgbClr val="293354"/>
              </a:solidFill>
              <a:latin typeface="Garet 2 Bold"/>
            </a:endParaRPr>
          </a:p>
        </p:txBody>
      </p:sp>
      <p:sp>
        <p:nvSpPr>
          <p:cNvPr id="3" name="TextBox 3"/>
          <p:cNvSpPr txBox="1"/>
          <p:nvPr/>
        </p:nvSpPr>
        <p:spPr>
          <a:xfrm>
            <a:off x="1337459" y="2224566"/>
            <a:ext cx="12923534" cy="6292878"/>
          </a:xfrm>
          <a:prstGeom prst="rect">
            <a:avLst/>
          </a:prstGeom>
        </p:spPr>
        <p:txBody>
          <a:bodyPr lIns="0" tIns="0" rIns="0" bIns="0" rtlCol="0" anchor="t">
            <a:spAutoFit/>
          </a:bodyPr>
          <a:lstStyle/>
          <a:p>
            <a:pPr algn="just">
              <a:lnSpc>
                <a:spcPts val="3848"/>
              </a:lnSpc>
            </a:pPr>
            <a:endParaRPr/>
          </a:p>
          <a:p>
            <a:pPr algn="just">
              <a:lnSpc>
                <a:spcPts val="3848"/>
              </a:lnSpc>
            </a:pPr>
            <a:r>
              <a:rPr lang="en-US" sz="2748" spc="-27">
                <a:solidFill>
                  <a:srgbClr val="293354"/>
                </a:solidFill>
                <a:latin typeface="Garet 2"/>
              </a:rPr>
              <a:t>1.Home Security:</a:t>
            </a:r>
          </a:p>
          <a:p>
            <a:pPr marL="593484" lvl="1" indent="-296742" algn="just">
              <a:lnSpc>
                <a:spcPts val="3848"/>
              </a:lnSpc>
              <a:buFont typeface="Arial"/>
              <a:buChar char="•"/>
            </a:pPr>
            <a:r>
              <a:rPr lang="en-US" sz="2748" spc="-27">
                <a:solidFill>
                  <a:srgbClr val="293354"/>
                </a:solidFill>
                <a:latin typeface="Garet 2"/>
              </a:rPr>
              <a:t>Monitor entrances, hallways, and other critical areas to detect unauthorized access.</a:t>
            </a:r>
          </a:p>
          <a:p>
            <a:pPr marL="593484" lvl="1" indent="-296742" algn="just">
              <a:lnSpc>
                <a:spcPts val="3848"/>
              </a:lnSpc>
              <a:buFont typeface="Arial"/>
              <a:buChar char="•"/>
            </a:pPr>
            <a:r>
              <a:rPr lang="en-US" sz="2748" spc="-27">
                <a:solidFill>
                  <a:srgbClr val="293354"/>
                </a:solidFill>
                <a:latin typeface="Garet 2"/>
              </a:rPr>
              <a:t>Receive instant alerts on your smartphone, allowing you to take immediate action or notify authorities.</a:t>
            </a:r>
          </a:p>
          <a:p>
            <a:pPr algn="just">
              <a:lnSpc>
                <a:spcPts val="3848"/>
              </a:lnSpc>
            </a:pPr>
            <a:r>
              <a:rPr lang="en-US" sz="2748" spc="-27">
                <a:solidFill>
                  <a:srgbClr val="293354"/>
                </a:solidFill>
                <a:latin typeface="Garet 2"/>
              </a:rPr>
              <a:t>2.Small Business Security:</a:t>
            </a:r>
          </a:p>
          <a:p>
            <a:pPr marL="593484" lvl="1" indent="-296742" algn="just">
              <a:lnSpc>
                <a:spcPts val="3848"/>
              </a:lnSpc>
              <a:buFont typeface="Arial"/>
              <a:buChar char="•"/>
            </a:pPr>
            <a:r>
              <a:rPr lang="en-US" sz="2748" spc="-27">
                <a:solidFill>
                  <a:srgbClr val="293354"/>
                </a:solidFill>
                <a:latin typeface="Garet 2"/>
              </a:rPr>
              <a:t>Secure offices, retail stores, and storage areas by detecting intrusions outside business hours.</a:t>
            </a:r>
          </a:p>
          <a:p>
            <a:pPr marL="593484" lvl="1" indent="-296742" algn="just">
              <a:lnSpc>
                <a:spcPts val="3848"/>
              </a:lnSpc>
              <a:buFont typeface="Arial"/>
              <a:buChar char="•"/>
            </a:pPr>
            <a:r>
              <a:rPr lang="en-US" sz="2748" spc="-27">
                <a:solidFill>
                  <a:srgbClr val="293354"/>
                </a:solidFill>
                <a:latin typeface="Garet 2"/>
              </a:rPr>
              <a:t>Provide real-time notifications to business owners, enabling rapid response to potential threats.</a:t>
            </a:r>
          </a:p>
          <a:p>
            <a:pPr algn="just">
              <a:lnSpc>
                <a:spcPts val="3848"/>
              </a:lnSpc>
            </a:pPr>
            <a:endParaRPr lang="en-US" sz="2748" spc="-27">
              <a:solidFill>
                <a:srgbClr val="293354"/>
              </a:solidFill>
              <a:latin typeface="Garet 2"/>
            </a:endParaRPr>
          </a:p>
          <a:p>
            <a:pPr algn="just">
              <a:lnSpc>
                <a:spcPts val="3848"/>
              </a:lnSpc>
            </a:pPr>
            <a:endParaRPr lang="en-US" sz="2748" spc="-27">
              <a:solidFill>
                <a:srgbClr val="293354"/>
              </a:solidFill>
              <a:latin typeface="Garet 2"/>
            </a:endParaRPr>
          </a:p>
        </p:txBody>
      </p:sp>
      <p:grpSp>
        <p:nvGrpSpPr>
          <p:cNvPr id="4" name="Group 4"/>
          <p:cNvGrpSpPr/>
          <p:nvPr/>
        </p:nvGrpSpPr>
        <p:grpSpPr>
          <a:xfrm>
            <a:off x="3780736" y="7830008"/>
            <a:ext cx="2100638" cy="210063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6" name="Group 6"/>
          <p:cNvGrpSpPr/>
          <p:nvPr/>
        </p:nvGrpSpPr>
        <p:grpSpPr>
          <a:xfrm>
            <a:off x="12182660" y="-2589408"/>
            <a:ext cx="3453688" cy="345368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8" name="Group 8"/>
          <p:cNvGrpSpPr/>
          <p:nvPr/>
        </p:nvGrpSpPr>
        <p:grpSpPr>
          <a:xfrm>
            <a:off x="12364101" y="8278640"/>
            <a:ext cx="3453688" cy="345368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0" name="Group 10"/>
          <p:cNvGrpSpPr/>
          <p:nvPr/>
        </p:nvGrpSpPr>
        <p:grpSpPr>
          <a:xfrm>
            <a:off x="12001219" y="8154562"/>
            <a:ext cx="725764" cy="72576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2" name="Group 12"/>
          <p:cNvGrpSpPr/>
          <p:nvPr/>
        </p:nvGrpSpPr>
        <p:grpSpPr>
          <a:xfrm>
            <a:off x="3054972" y="9204881"/>
            <a:ext cx="725764" cy="72576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4" name="Group 14"/>
          <p:cNvGrpSpPr/>
          <p:nvPr/>
        </p:nvGrpSpPr>
        <p:grpSpPr>
          <a:xfrm>
            <a:off x="15273466" y="377000"/>
            <a:ext cx="725764" cy="72576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pic>
        <p:nvPicPr>
          <p:cNvPr id="16" name="Picture 16"/>
          <p:cNvPicPr>
            <a:picLocks noChangeAspect="1"/>
          </p:cNvPicPr>
          <p:nvPr/>
        </p:nvPicPr>
        <p:blipFill>
          <a:blip r:embed="rId2"/>
          <a:srcRect/>
          <a:stretch>
            <a:fillRect/>
          </a:stretch>
        </p:blipFill>
        <p:spPr>
          <a:xfrm rot="-5400000">
            <a:off x="16685757" y="8756458"/>
            <a:ext cx="837747" cy="981277"/>
          </a:xfrm>
          <a:prstGeom prst="rect">
            <a:avLst/>
          </a:prstGeom>
        </p:spPr>
      </p:pic>
      <p:sp>
        <p:nvSpPr>
          <p:cNvPr id="17" name="Freeform 17"/>
          <p:cNvSpPr/>
          <p:nvPr/>
        </p:nvSpPr>
        <p:spPr>
          <a:xfrm>
            <a:off x="15491997" y="2978349"/>
            <a:ext cx="1767303" cy="1767303"/>
          </a:xfrm>
          <a:custGeom>
            <a:avLst/>
            <a:gdLst/>
            <a:ahLst/>
            <a:cxnLst/>
            <a:rect l="l" t="t" r="r" b="b"/>
            <a:pathLst>
              <a:path w="1767303" h="1767303">
                <a:moveTo>
                  <a:pt x="0" y="0"/>
                </a:moveTo>
                <a:lnTo>
                  <a:pt x="1767303" y="0"/>
                </a:lnTo>
                <a:lnTo>
                  <a:pt x="1767303" y="1767303"/>
                </a:lnTo>
                <a:lnTo>
                  <a:pt x="0" y="1767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5491997" y="5495304"/>
            <a:ext cx="1968134" cy="1877108"/>
          </a:xfrm>
          <a:custGeom>
            <a:avLst/>
            <a:gdLst/>
            <a:ahLst/>
            <a:cxnLst/>
            <a:rect l="l" t="t" r="r" b="b"/>
            <a:pathLst>
              <a:path w="1968134" h="1877108">
                <a:moveTo>
                  <a:pt x="0" y="0"/>
                </a:moveTo>
                <a:lnTo>
                  <a:pt x="1968134" y="0"/>
                </a:lnTo>
                <a:lnTo>
                  <a:pt x="1968134" y="1877108"/>
                </a:lnTo>
                <a:lnTo>
                  <a:pt x="0" y="18771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536609"/>
            <a:ext cx="15727898" cy="5330572"/>
          </a:xfrm>
          <a:prstGeom prst="rect">
            <a:avLst/>
          </a:prstGeom>
        </p:spPr>
        <p:txBody>
          <a:bodyPr lIns="0" tIns="0" rIns="0" bIns="0" rtlCol="0" anchor="t">
            <a:spAutoFit/>
          </a:bodyPr>
          <a:lstStyle/>
          <a:p>
            <a:pPr algn="l">
              <a:lnSpc>
                <a:spcPts val="3863"/>
              </a:lnSpc>
              <a:spcBef>
                <a:spcPct val="0"/>
              </a:spcBef>
            </a:pPr>
            <a:r>
              <a:rPr lang="en-US" sz="2759" spc="-27">
                <a:solidFill>
                  <a:srgbClr val="293354"/>
                </a:solidFill>
                <a:latin typeface="Roboto Mono"/>
              </a:rPr>
              <a:t>3..Remote Monitoring:</a:t>
            </a:r>
          </a:p>
          <a:p>
            <a:pPr algn="l">
              <a:lnSpc>
                <a:spcPts val="3863"/>
              </a:lnSpc>
              <a:spcBef>
                <a:spcPct val="0"/>
              </a:spcBef>
            </a:pPr>
            <a:r>
              <a:rPr lang="en-US" sz="2759" spc="-27">
                <a:solidFill>
                  <a:srgbClr val="293354"/>
                </a:solidFill>
                <a:latin typeface="Roboto Mono"/>
              </a:rPr>
              <a:t>Utilize the system in vacation homes or remote properties to ensure security when you are not present.</a:t>
            </a:r>
          </a:p>
          <a:p>
            <a:pPr algn="l">
              <a:lnSpc>
                <a:spcPts val="3863"/>
              </a:lnSpc>
              <a:spcBef>
                <a:spcPct val="0"/>
              </a:spcBef>
            </a:pPr>
            <a:r>
              <a:rPr lang="en-US" sz="2759" spc="-27">
                <a:solidFill>
                  <a:srgbClr val="293354"/>
                </a:solidFill>
                <a:latin typeface="Roboto Mono"/>
              </a:rPr>
              <a:t>Integrate with smart home devices to automate responses, such as turning on lights or triggering alarms.</a:t>
            </a:r>
          </a:p>
          <a:p>
            <a:pPr algn="l">
              <a:lnSpc>
                <a:spcPts val="3863"/>
              </a:lnSpc>
              <a:spcBef>
                <a:spcPct val="0"/>
              </a:spcBef>
            </a:pPr>
            <a:endParaRPr lang="en-US" sz="2759" spc="-27">
              <a:solidFill>
                <a:srgbClr val="293354"/>
              </a:solidFill>
              <a:latin typeface="Roboto Mono"/>
            </a:endParaRPr>
          </a:p>
          <a:p>
            <a:pPr algn="l">
              <a:lnSpc>
                <a:spcPts val="3863"/>
              </a:lnSpc>
              <a:spcBef>
                <a:spcPct val="0"/>
              </a:spcBef>
            </a:pPr>
            <a:r>
              <a:rPr lang="en-US" sz="2759" spc="-27">
                <a:solidFill>
                  <a:srgbClr val="293354"/>
                </a:solidFill>
                <a:latin typeface="Roboto Mono"/>
              </a:rPr>
              <a:t>4.Elderly Care:</a:t>
            </a:r>
          </a:p>
          <a:p>
            <a:pPr algn="l">
              <a:lnSpc>
                <a:spcPts val="3863"/>
              </a:lnSpc>
              <a:spcBef>
                <a:spcPct val="0"/>
              </a:spcBef>
            </a:pPr>
            <a:r>
              <a:rPr lang="en-US" sz="2759" spc="-27">
                <a:solidFill>
                  <a:srgbClr val="293354"/>
                </a:solidFill>
                <a:latin typeface="Roboto Mono"/>
              </a:rPr>
              <a:t>Monitor the movement of elderly individuals within their homes to ensure their safety.</a:t>
            </a:r>
          </a:p>
          <a:p>
            <a:pPr algn="l">
              <a:lnSpc>
                <a:spcPts val="3863"/>
              </a:lnSpc>
              <a:spcBef>
                <a:spcPct val="0"/>
              </a:spcBef>
            </a:pPr>
            <a:r>
              <a:rPr lang="en-US" sz="2759" spc="-27">
                <a:solidFill>
                  <a:srgbClr val="293354"/>
                </a:solidFill>
                <a:latin typeface="Roboto Mono"/>
              </a:rPr>
              <a:t>Receive alerts if unusual movement patterns are detected, indicating a potential fall or emergency. etc</a:t>
            </a:r>
          </a:p>
        </p:txBody>
      </p:sp>
      <p:sp>
        <p:nvSpPr>
          <p:cNvPr id="3" name="TextBox 3"/>
          <p:cNvSpPr txBox="1"/>
          <p:nvPr/>
        </p:nvSpPr>
        <p:spPr>
          <a:xfrm>
            <a:off x="5666755" y="722593"/>
            <a:ext cx="6451789" cy="1748223"/>
          </a:xfrm>
          <a:prstGeom prst="rect">
            <a:avLst/>
          </a:prstGeom>
        </p:spPr>
        <p:txBody>
          <a:bodyPr lIns="0" tIns="0" rIns="0" bIns="0" rtlCol="0" anchor="t">
            <a:spAutoFit/>
          </a:bodyPr>
          <a:lstStyle/>
          <a:p>
            <a:pPr algn="ctr">
              <a:lnSpc>
                <a:spcPts val="7717"/>
              </a:lnSpc>
            </a:pPr>
            <a:r>
              <a:rPr lang="en-US" sz="5512" spc="-55">
                <a:solidFill>
                  <a:srgbClr val="293354"/>
                </a:solidFill>
                <a:latin typeface="Roboto Mono Bold"/>
              </a:rPr>
              <a:t>Application</a:t>
            </a:r>
          </a:p>
          <a:p>
            <a:pPr algn="ctr">
              <a:lnSpc>
                <a:spcPts val="6366"/>
              </a:lnSpc>
              <a:spcBef>
                <a:spcPct val="0"/>
              </a:spcBef>
            </a:pPr>
            <a:endParaRPr lang="en-US" sz="5512" spc="-55">
              <a:solidFill>
                <a:srgbClr val="293354"/>
              </a:solidFill>
              <a:latin typeface="Roboto Mono Bold"/>
            </a:endParaRPr>
          </a:p>
        </p:txBody>
      </p:sp>
      <p:grpSp>
        <p:nvGrpSpPr>
          <p:cNvPr id="4" name="Group 4"/>
          <p:cNvGrpSpPr/>
          <p:nvPr/>
        </p:nvGrpSpPr>
        <p:grpSpPr>
          <a:xfrm>
            <a:off x="4538105" y="8402048"/>
            <a:ext cx="2100638" cy="210063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6" name="Group 6"/>
          <p:cNvGrpSpPr/>
          <p:nvPr/>
        </p:nvGrpSpPr>
        <p:grpSpPr>
          <a:xfrm>
            <a:off x="12940028" y="-2017368"/>
            <a:ext cx="3453688" cy="345368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8" name="Group 8"/>
          <p:cNvGrpSpPr/>
          <p:nvPr/>
        </p:nvGrpSpPr>
        <p:grpSpPr>
          <a:xfrm>
            <a:off x="13121470" y="8850680"/>
            <a:ext cx="3453688" cy="345368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0" name="Group 10"/>
          <p:cNvGrpSpPr/>
          <p:nvPr/>
        </p:nvGrpSpPr>
        <p:grpSpPr>
          <a:xfrm>
            <a:off x="12758587" y="8726603"/>
            <a:ext cx="725764" cy="72576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2" name="Group 12"/>
          <p:cNvGrpSpPr/>
          <p:nvPr/>
        </p:nvGrpSpPr>
        <p:grpSpPr>
          <a:xfrm>
            <a:off x="3812341" y="9776921"/>
            <a:ext cx="725764" cy="72576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grpSp>
        <p:nvGrpSpPr>
          <p:cNvPr id="14" name="Group 14"/>
          <p:cNvGrpSpPr/>
          <p:nvPr/>
        </p:nvGrpSpPr>
        <p:grpSpPr>
          <a:xfrm>
            <a:off x="16030834" y="949040"/>
            <a:ext cx="725764" cy="72576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9D9D9"/>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542</Words>
  <Application>Microsoft Office PowerPoint</Application>
  <PresentationFormat>Custom</PresentationFormat>
  <Paragraphs>42</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Calibri</vt:lpstr>
      <vt:lpstr>Garet 2</vt:lpstr>
      <vt:lpstr>Roboto Mono</vt:lpstr>
      <vt:lpstr>Josefin Sans</vt:lpstr>
      <vt:lpstr>Muli Heavy</vt:lpstr>
      <vt:lpstr>Garet 1</vt:lpstr>
      <vt:lpstr>Roboto Mono Bold</vt:lpstr>
      <vt:lpstr>Garet 2 Bold</vt:lpstr>
      <vt:lpstr>Garet ExtraBold</vt:lpstr>
      <vt:lpstr>Arimo</vt:lpstr>
      <vt:lpstr>Marcellus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MOTION DETECTOR USING NODE MCU AND BLYNK APP</dc:title>
  <cp:lastModifiedBy>Suryansh</cp:lastModifiedBy>
  <cp:revision>2</cp:revision>
  <dcterms:created xsi:type="dcterms:W3CDTF">2006-08-16T00:00:00Z</dcterms:created>
  <dcterms:modified xsi:type="dcterms:W3CDTF">2024-05-21T13:02:47Z</dcterms:modified>
  <dc:identifier>DAGFvowds2s</dc:identifier>
</cp:coreProperties>
</file>